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66"/>
  </p:notesMasterIdLst>
  <p:sldIdLst>
    <p:sldId id="271" r:id="rId2"/>
    <p:sldId id="285" r:id="rId3"/>
    <p:sldId id="328" r:id="rId4"/>
    <p:sldId id="329" r:id="rId5"/>
    <p:sldId id="392" r:id="rId6"/>
    <p:sldId id="394" r:id="rId7"/>
    <p:sldId id="393" r:id="rId8"/>
    <p:sldId id="330" r:id="rId9"/>
    <p:sldId id="331" r:id="rId10"/>
    <p:sldId id="335" r:id="rId11"/>
    <p:sldId id="337" r:id="rId12"/>
    <p:sldId id="338" r:id="rId13"/>
    <p:sldId id="395" r:id="rId14"/>
    <p:sldId id="340" r:id="rId15"/>
    <p:sldId id="341" r:id="rId16"/>
    <p:sldId id="342" r:id="rId17"/>
    <p:sldId id="343" r:id="rId18"/>
    <p:sldId id="396" r:id="rId19"/>
    <p:sldId id="397" r:id="rId20"/>
    <p:sldId id="346" r:id="rId21"/>
    <p:sldId id="347" r:id="rId22"/>
    <p:sldId id="348" r:id="rId23"/>
    <p:sldId id="349" r:id="rId24"/>
    <p:sldId id="350" r:id="rId25"/>
    <p:sldId id="352" r:id="rId26"/>
    <p:sldId id="399" r:id="rId27"/>
    <p:sldId id="400" r:id="rId28"/>
    <p:sldId id="401" r:id="rId29"/>
    <p:sldId id="402"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403" r:id="rId50"/>
    <p:sldId id="378" r:id="rId51"/>
    <p:sldId id="379" r:id="rId52"/>
    <p:sldId id="380" r:id="rId53"/>
    <p:sldId id="404" r:id="rId54"/>
    <p:sldId id="381" r:id="rId55"/>
    <p:sldId id="405" r:id="rId56"/>
    <p:sldId id="382" r:id="rId57"/>
    <p:sldId id="383" r:id="rId58"/>
    <p:sldId id="384" r:id="rId59"/>
    <p:sldId id="385" r:id="rId60"/>
    <p:sldId id="386" r:id="rId61"/>
    <p:sldId id="388" r:id="rId62"/>
    <p:sldId id="389" r:id="rId63"/>
    <p:sldId id="391" r:id="rId64"/>
    <p:sldId id="390" r:id="rId6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2" autoAdjust="0"/>
    <p:restoredTop sz="94660"/>
  </p:normalViewPr>
  <p:slideViewPr>
    <p:cSldViewPr>
      <p:cViewPr varScale="1">
        <p:scale>
          <a:sx n="110" d="100"/>
          <a:sy n="110" d="100"/>
        </p:scale>
        <p:origin x="-18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E33109-B5F1-447C-B6BD-5473E4BF7A34}" type="datetimeFigureOut">
              <a:rPr lang="ru-RU" smtClean="0"/>
              <a:t>30.03.2015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07E8C6-1988-49F5-A8CA-7036E60FDBDD}" type="slidenum">
              <a:rPr lang="ru-RU" smtClean="0"/>
              <a:t>‹#›</a:t>
            </a:fld>
            <a:endParaRPr lang="ru-RU"/>
          </a:p>
        </p:txBody>
      </p:sp>
    </p:spTree>
    <p:extLst>
      <p:ext uri="{BB962C8B-B14F-4D97-AF65-F5344CB8AC3E}">
        <p14:creationId xmlns:p14="http://schemas.microsoft.com/office/powerpoint/2010/main" val="115312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07E8C6-1988-49F5-A8CA-7036E60FDBDD}" type="slidenum">
              <a:rPr lang="ru-RU" smtClean="0"/>
              <a:t>1</a:t>
            </a:fld>
            <a:endParaRPr lang="ru-RU"/>
          </a:p>
        </p:txBody>
      </p:sp>
    </p:spTree>
    <p:extLst>
      <p:ext uri="{BB962C8B-B14F-4D97-AF65-F5344CB8AC3E}">
        <p14:creationId xmlns:p14="http://schemas.microsoft.com/office/powerpoint/2010/main" val="97808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88D94B21-692B-4D76-A569-C5E3D9C55C8B}" type="datetimeFigureOut">
              <a:rPr lang="ru-RU" smtClean="0"/>
              <a:t>30.03.2015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2551656-5372-4516-81B4-107C856FBB86}"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D94B21-692B-4D76-A569-C5E3D9C55C8B}" type="datetimeFigureOut">
              <a:rPr lang="ru-RU" smtClean="0"/>
              <a:t>30.03.2015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51656-5372-4516-81B4-107C856FBB8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D94B21-692B-4D76-A569-C5E3D9C55C8B}" type="datetimeFigureOut">
              <a:rPr lang="ru-RU" smtClean="0"/>
              <a:t>30.03.2015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51656-5372-4516-81B4-107C856FBB8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88D94B21-692B-4D76-A569-C5E3D9C55C8B}" type="datetimeFigureOut">
              <a:rPr lang="ru-RU" smtClean="0"/>
              <a:t>30.03.2015</a:t>
            </a:fld>
            <a:endParaRPr lang="ru-RU"/>
          </a:p>
        </p:txBody>
      </p:sp>
      <p:sp>
        <p:nvSpPr>
          <p:cNvPr id="9" name="Номер слайда 8"/>
          <p:cNvSpPr>
            <a:spLocks noGrp="1"/>
          </p:cNvSpPr>
          <p:nvPr>
            <p:ph type="sldNum" sz="quarter" idx="15"/>
          </p:nvPr>
        </p:nvSpPr>
        <p:spPr/>
        <p:txBody>
          <a:bodyPr rtlCol="0"/>
          <a:lstStyle/>
          <a:p>
            <a:fld id="{F2551656-5372-4516-81B4-107C856FBB86}"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88D94B21-692B-4D76-A569-C5E3D9C55C8B}" type="datetimeFigureOut">
              <a:rPr lang="ru-RU" smtClean="0"/>
              <a:t>30.03.2015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2551656-5372-4516-81B4-107C856FBB8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8D94B21-692B-4D76-A569-C5E3D9C55C8B}" type="datetimeFigureOut">
              <a:rPr lang="ru-RU" smtClean="0"/>
              <a:t>30.03.2015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551656-5372-4516-81B4-107C856FBB86}"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8D94B21-692B-4D76-A569-C5E3D9C55C8B}" type="datetimeFigureOut">
              <a:rPr lang="ru-RU" smtClean="0"/>
              <a:t>30.03.2015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551656-5372-4516-81B4-107C856FBB86}"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88D94B21-692B-4D76-A569-C5E3D9C55C8B}" type="datetimeFigureOut">
              <a:rPr lang="ru-RU" smtClean="0"/>
              <a:t>30.03.2015</a:t>
            </a:fld>
            <a:endParaRPr lang="ru-RU"/>
          </a:p>
        </p:txBody>
      </p:sp>
      <p:sp>
        <p:nvSpPr>
          <p:cNvPr id="7" name="Номер слайда 6"/>
          <p:cNvSpPr>
            <a:spLocks noGrp="1"/>
          </p:cNvSpPr>
          <p:nvPr>
            <p:ph type="sldNum" sz="quarter" idx="11"/>
          </p:nvPr>
        </p:nvSpPr>
        <p:spPr/>
        <p:txBody>
          <a:bodyPr rtlCol="0"/>
          <a:lstStyle/>
          <a:p>
            <a:fld id="{F2551656-5372-4516-81B4-107C856FBB86}"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D94B21-692B-4D76-A569-C5E3D9C55C8B}" type="datetimeFigureOut">
              <a:rPr lang="ru-RU" smtClean="0"/>
              <a:t>30.03.2015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551656-5372-4516-81B4-107C856FBB8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88D94B21-692B-4D76-A569-C5E3D9C55C8B}" type="datetimeFigureOut">
              <a:rPr lang="ru-RU" smtClean="0"/>
              <a:t>30.03.2015</a:t>
            </a:fld>
            <a:endParaRPr lang="ru-RU"/>
          </a:p>
        </p:txBody>
      </p:sp>
      <p:sp>
        <p:nvSpPr>
          <p:cNvPr id="22" name="Номер слайда 21"/>
          <p:cNvSpPr>
            <a:spLocks noGrp="1"/>
          </p:cNvSpPr>
          <p:nvPr>
            <p:ph type="sldNum" sz="quarter" idx="15"/>
          </p:nvPr>
        </p:nvSpPr>
        <p:spPr/>
        <p:txBody>
          <a:bodyPr rtlCol="0"/>
          <a:lstStyle/>
          <a:p>
            <a:fld id="{F2551656-5372-4516-81B4-107C856FBB86}"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88D94B21-692B-4D76-A569-C5E3D9C55C8B}" type="datetimeFigureOut">
              <a:rPr lang="ru-RU" smtClean="0"/>
              <a:t>30.03.2015</a:t>
            </a:fld>
            <a:endParaRPr lang="ru-RU"/>
          </a:p>
        </p:txBody>
      </p:sp>
      <p:sp>
        <p:nvSpPr>
          <p:cNvPr id="18" name="Номер слайда 17"/>
          <p:cNvSpPr>
            <a:spLocks noGrp="1"/>
          </p:cNvSpPr>
          <p:nvPr>
            <p:ph type="sldNum" sz="quarter" idx="11"/>
          </p:nvPr>
        </p:nvSpPr>
        <p:spPr/>
        <p:txBody>
          <a:bodyPr rtlCol="0"/>
          <a:lstStyle/>
          <a:p>
            <a:fld id="{F2551656-5372-4516-81B4-107C856FBB86}"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8D94B21-692B-4D76-A569-C5E3D9C55C8B}" type="datetimeFigureOut">
              <a:rPr lang="ru-RU" smtClean="0"/>
              <a:t>30.03.2015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2551656-5372-4516-81B4-107C856FBB8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89.jpeg"/></Relationships>
</file>

<file path=ppt/slides/_rels/slide5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 Id="rId4" Type="http://schemas.openxmlformats.org/officeDocument/2006/relationships/image" Target="../media/image93.jpeg"/></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5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4.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zhkhacker.ru/wp-content/uploads/2013/03/%D1%80%D0%BE%D1%81%D1%82-%D1%82%D0%B0%D1%80%D0%B8%D1%84%D0%BE%D0%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0" y="-99392"/>
            <a:ext cx="926305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95536" y="620688"/>
            <a:ext cx="7800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Market Structure and Pricing</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18731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thejfblogit.co.uk/wp-content/uploads/2012/03/Trading-Concession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752" y="33530"/>
            <a:ext cx="3267248" cy="217133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900igr.net/datai/ekonomika/Voprosy-po-ekonomike/0019-050-Konkurentsi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4" y="4008211"/>
            <a:ext cx="3888432" cy="291632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260648"/>
            <a:ext cx="6172200" cy="504056"/>
          </a:xfrm>
        </p:spPr>
        <p:txBody>
          <a:bodyPr>
            <a:normAutofit fontScale="90000"/>
          </a:bodyPr>
          <a:lstStyle/>
          <a:p>
            <a:r>
              <a:rPr lang="en-US" sz="2800" dirty="0"/>
              <a:t>Classification of Markets</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1043608" y="1844824"/>
            <a:ext cx="7136044" cy="2677656"/>
          </a:xfrm>
          <a:prstGeom prst="rect">
            <a:avLst/>
          </a:prstGeom>
        </p:spPr>
        <p:txBody>
          <a:bodyPr wrap="square">
            <a:spAutoFit/>
          </a:bodyPr>
          <a:lstStyle/>
          <a:p>
            <a:r>
              <a:rPr lang="en-US" sz="2800" b="1" dirty="0"/>
              <a:t>C) Market according to </a:t>
            </a:r>
            <a:r>
              <a:rPr lang="en-US" sz="2800" b="1" dirty="0" smtClean="0"/>
              <a:t>competition</a:t>
            </a:r>
            <a:endParaRPr lang="en-US" sz="2800" b="1" dirty="0"/>
          </a:p>
          <a:p>
            <a:r>
              <a:rPr lang="en-US" sz="2800" dirty="0"/>
              <a:t>These markets are classified according to the number of sellers </a:t>
            </a:r>
            <a:r>
              <a:rPr lang="en-US" sz="2800" dirty="0" smtClean="0"/>
              <a:t>in the </a:t>
            </a:r>
            <a:r>
              <a:rPr lang="en-US" sz="2800" dirty="0"/>
              <a:t>market and the nature of the commodity. The classification of </a:t>
            </a:r>
            <a:r>
              <a:rPr lang="en-US" sz="2800" dirty="0" smtClean="0"/>
              <a:t>market according </a:t>
            </a:r>
            <a:r>
              <a:rPr lang="en-US" sz="2800" dirty="0"/>
              <a:t>to </a:t>
            </a:r>
            <a:r>
              <a:rPr lang="en-US" sz="2800" dirty="0" smtClean="0"/>
              <a:t>                                                     </a:t>
            </a:r>
            <a:r>
              <a:rPr lang="en-US" sz="2800" dirty="0">
                <a:solidFill>
                  <a:schemeClr val="bg1"/>
                </a:solidFill>
              </a:rPr>
              <a:t>	</a:t>
            </a:r>
            <a:r>
              <a:rPr lang="en-US" sz="2800" dirty="0" smtClean="0">
                <a:solidFill>
                  <a:schemeClr val="bg1"/>
                </a:solidFill>
              </a:rPr>
              <a:t>	</a:t>
            </a:r>
            <a:r>
              <a:rPr lang="en-US" sz="2800" dirty="0" smtClean="0"/>
              <a:t>competition </a:t>
            </a:r>
            <a:r>
              <a:rPr lang="en-US" sz="2800" dirty="0"/>
              <a:t>is as follows.</a:t>
            </a:r>
            <a:endParaRPr lang="ru-RU" sz="2500" dirty="0">
              <a:solidFill>
                <a:srgbClr val="FF0000"/>
              </a:solidFill>
            </a:endParaRPr>
          </a:p>
        </p:txBody>
      </p:sp>
    </p:spTree>
    <p:extLst>
      <p:ext uri="{BB962C8B-B14F-4D97-AF65-F5344CB8AC3E}">
        <p14:creationId xmlns:p14="http://schemas.microsoft.com/office/powerpoint/2010/main" val="370270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rmAutofit fontScale="90000"/>
          </a:bodyPr>
          <a:lstStyle/>
          <a:p>
            <a:r>
              <a:rPr lang="en-US" sz="2800" dirty="0"/>
              <a:t>Classification of Markets</a:t>
            </a:r>
            <a:endParaRPr lang="en-US" sz="3200" dirty="0"/>
          </a:p>
        </p:txBody>
      </p:sp>
      <p:grpSp>
        <p:nvGrpSpPr>
          <p:cNvPr id="34" name="Группа 33"/>
          <p:cNvGrpSpPr/>
          <p:nvPr/>
        </p:nvGrpSpPr>
        <p:grpSpPr>
          <a:xfrm>
            <a:off x="1835695" y="1479398"/>
            <a:ext cx="6351215" cy="3012222"/>
            <a:chOff x="24234" y="0"/>
            <a:chExt cx="4781550" cy="1234970"/>
          </a:xfrm>
        </p:grpSpPr>
        <p:cxnSp>
          <p:nvCxnSpPr>
            <p:cNvPr id="35" name="Прямая соединительная линия 34"/>
            <p:cNvCxnSpPr/>
            <p:nvPr/>
          </p:nvCxnSpPr>
          <p:spPr>
            <a:xfrm>
              <a:off x="4805784" y="601407"/>
              <a:ext cx="0" cy="34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342900" y="238125"/>
              <a:ext cx="3838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342900" y="238125"/>
              <a:ext cx="0" cy="209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4181475" y="238125"/>
              <a:ext cx="0" cy="209550"/>
            </a:xfrm>
            <a:prstGeom prst="straightConnector1">
              <a:avLst/>
            </a:prstGeom>
            <a:noFill/>
            <a:ln w="9525" cap="flat" cmpd="sng" algn="ctr">
              <a:solidFill>
                <a:schemeClr val="tx1"/>
              </a:solidFill>
              <a:prstDash val="solid"/>
              <a:tailEnd type="arrow"/>
            </a:ln>
            <a:effectLst/>
          </p:spPr>
        </p:cxnSp>
        <p:cxnSp>
          <p:nvCxnSpPr>
            <p:cNvPr id="39" name="Прямая соединительная линия 38"/>
            <p:cNvCxnSpPr/>
            <p:nvPr/>
          </p:nvCxnSpPr>
          <p:spPr>
            <a:xfrm>
              <a:off x="2752725" y="0"/>
              <a:ext cx="0" cy="238125"/>
            </a:xfrm>
            <a:prstGeom prst="line">
              <a:avLst/>
            </a:prstGeom>
          </p:spPr>
          <p:style>
            <a:lnRef idx="1">
              <a:schemeClr val="dk1"/>
            </a:lnRef>
            <a:fillRef idx="0">
              <a:schemeClr val="dk1"/>
            </a:fillRef>
            <a:effectRef idx="0">
              <a:schemeClr val="dk1"/>
            </a:effectRef>
            <a:fontRef idx="minor">
              <a:schemeClr val="tx1"/>
            </a:fontRef>
          </p:style>
        </p:cxnSp>
        <p:cxnSp>
          <p:nvCxnSpPr>
            <p:cNvPr id="40" name="Прямая соединительная линия 39"/>
            <p:cNvCxnSpPr/>
            <p:nvPr/>
          </p:nvCxnSpPr>
          <p:spPr>
            <a:xfrm>
              <a:off x="24234" y="948097"/>
              <a:ext cx="478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9227" y="948097"/>
              <a:ext cx="0"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4362144" y="949220"/>
              <a:ext cx="0" cy="285750"/>
            </a:xfrm>
            <a:prstGeom prst="straightConnector1">
              <a:avLst/>
            </a:prstGeom>
            <a:noFill/>
            <a:ln w="9525" cap="flat" cmpd="sng" algn="ctr">
              <a:solidFill>
                <a:sysClr val="windowText" lastClr="000000"/>
              </a:solidFill>
              <a:prstDash val="solid"/>
              <a:tailEnd type="arrow"/>
            </a:ln>
            <a:effectLst/>
          </p:spPr>
        </p:cxnSp>
        <p:cxnSp>
          <p:nvCxnSpPr>
            <p:cNvPr id="43" name="Прямая со стрелкой 42"/>
            <p:cNvCxnSpPr/>
            <p:nvPr/>
          </p:nvCxnSpPr>
          <p:spPr>
            <a:xfrm>
              <a:off x="2618454" y="949220"/>
              <a:ext cx="0" cy="285750"/>
            </a:xfrm>
            <a:prstGeom prst="straightConnector1">
              <a:avLst/>
            </a:prstGeom>
            <a:noFill/>
            <a:ln w="9525" cap="flat" cmpd="sng" algn="ctr">
              <a:solidFill>
                <a:sysClr val="windowText" lastClr="000000"/>
              </a:solidFill>
              <a:prstDash val="solid"/>
              <a:tailEnd type="arrow"/>
            </a:ln>
            <a:effectLst/>
          </p:spPr>
        </p:cxnSp>
        <p:cxnSp>
          <p:nvCxnSpPr>
            <p:cNvPr id="44" name="Прямая со стрелкой 43"/>
            <p:cNvCxnSpPr/>
            <p:nvPr/>
          </p:nvCxnSpPr>
          <p:spPr>
            <a:xfrm>
              <a:off x="1312005" y="949220"/>
              <a:ext cx="0" cy="285750"/>
            </a:xfrm>
            <a:prstGeom prst="straightConnector1">
              <a:avLst/>
            </a:prstGeom>
            <a:noFill/>
            <a:ln w="9525" cap="flat" cmpd="sng" algn="ctr">
              <a:solidFill>
                <a:sysClr val="windowText" lastClr="000000"/>
              </a:solidFill>
              <a:prstDash val="solid"/>
              <a:tailEnd type="arrow"/>
            </a:ln>
            <a:effectLst/>
          </p:spPr>
        </p:cxnSp>
      </p:grpSp>
      <p:sp>
        <p:nvSpPr>
          <p:cNvPr id="45" name="Прямоугольник 44"/>
          <p:cNvSpPr/>
          <p:nvPr/>
        </p:nvSpPr>
        <p:spPr>
          <a:xfrm>
            <a:off x="4361475" y="771512"/>
            <a:ext cx="2232248" cy="707886"/>
          </a:xfrm>
          <a:prstGeom prst="rect">
            <a:avLst/>
          </a:prstGeom>
        </p:spPr>
        <p:txBody>
          <a:bodyPr wrap="square">
            <a:spAutoFit/>
          </a:bodyPr>
          <a:lstStyle/>
          <a:p>
            <a:r>
              <a:rPr lang="en-US" sz="4000" dirty="0"/>
              <a:t>Market</a:t>
            </a:r>
            <a:endParaRPr lang="ru-RU" sz="4000" dirty="0"/>
          </a:p>
        </p:txBody>
      </p:sp>
      <p:sp>
        <p:nvSpPr>
          <p:cNvPr id="46" name="Прямоугольник 45"/>
          <p:cNvSpPr/>
          <p:nvPr/>
        </p:nvSpPr>
        <p:spPr>
          <a:xfrm>
            <a:off x="1527309" y="2546946"/>
            <a:ext cx="4572000" cy="1200329"/>
          </a:xfrm>
          <a:prstGeom prst="rect">
            <a:avLst/>
          </a:prstGeom>
        </p:spPr>
        <p:txBody>
          <a:bodyPr>
            <a:spAutoFit/>
          </a:bodyPr>
          <a:lstStyle/>
          <a:p>
            <a:r>
              <a:rPr lang="en-US" dirty="0"/>
              <a:t>Perfect competition                                                               </a:t>
            </a:r>
            <a:endParaRPr lang="ru-RU" dirty="0"/>
          </a:p>
          <a:p>
            <a:r>
              <a:rPr lang="en-US" dirty="0"/>
              <a:t>(Large number of sellers</a:t>
            </a:r>
            <a:endParaRPr lang="ru-RU" dirty="0"/>
          </a:p>
          <a:p>
            <a:r>
              <a:rPr lang="en-US" dirty="0"/>
              <a:t>selling homogeneous</a:t>
            </a:r>
            <a:endParaRPr lang="ru-RU" dirty="0"/>
          </a:p>
          <a:p>
            <a:r>
              <a:rPr lang="en-US" dirty="0"/>
              <a:t>products)</a:t>
            </a:r>
            <a:endParaRPr lang="ru-RU" dirty="0"/>
          </a:p>
        </p:txBody>
      </p:sp>
      <p:sp>
        <p:nvSpPr>
          <p:cNvPr id="47" name="Прямоугольник 46"/>
          <p:cNvSpPr/>
          <p:nvPr/>
        </p:nvSpPr>
        <p:spPr>
          <a:xfrm>
            <a:off x="6389944" y="2529591"/>
            <a:ext cx="2430527" cy="369332"/>
          </a:xfrm>
          <a:prstGeom prst="rect">
            <a:avLst/>
          </a:prstGeom>
        </p:spPr>
        <p:txBody>
          <a:bodyPr wrap="square">
            <a:spAutoFit/>
          </a:bodyPr>
          <a:lstStyle/>
          <a:p>
            <a:r>
              <a:rPr lang="en-US" dirty="0">
                <a:solidFill>
                  <a:srgbClr val="000000"/>
                </a:solidFill>
              </a:rPr>
              <a:t>Imperfect competition</a:t>
            </a:r>
            <a:endParaRPr lang="ru-RU" dirty="0"/>
          </a:p>
        </p:txBody>
      </p:sp>
      <p:sp>
        <p:nvSpPr>
          <p:cNvPr id="49" name="Прямоугольник 48"/>
          <p:cNvSpPr/>
          <p:nvPr/>
        </p:nvSpPr>
        <p:spPr>
          <a:xfrm>
            <a:off x="1331640" y="4485072"/>
            <a:ext cx="7812360" cy="1200329"/>
          </a:xfrm>
          <a:prstGeom prst="rect">
            <a:avLst/>
          </a:prstGeom>
        </p:spPr>
        <p:txBody>
          <a:bodyPr wrap="square">
            <a:spAutoFit/>
          </a:bodyPr>
          <a:lstStyle/>
          <a:p>
            <a:r>
              <a:rPr lang="en-US" dirty="0"/>
              <a:t>Monopoly              Duopoly          </a:t>
            </a:r>
            <a:r>
              <a:rPr lang="en-US" dirty="0" smtClean="0"/>
              <a:t>   Oligopoly          Monopolistic </a:t>
            </a:r>
            <a:r>
              <a:rPr lang="en-US" dirty="0"/>
              <a:t>competition</a:t>
            </a:r>
            <a:r>
              <a:rPr lang="en-US" dirty="0" smtClean="0"/>
              <a:t> </a:t>
            </a:r>
            <a:endParaRPr lang="ru-RU" dirty="0"/>
          </a:p>
          <a:p>
            <a:r>
              <a:rPr lang="en-US" dirty="0"/>
              <a:t>(Single Seller)      </a:t>
            </a:r>
            <a:r>
              <a:rPr lang="en-US" dirty="0" smtClean="0"/>
              <a:t>(</a:t>
            </a:r>
            <a:r>
              <a:rPr lang="en-US" dirty="0"/>
              <a:t>2 Sellers)           </a:t>
            </a:r>
            <a:r>
              <a:rPr lang="en-US" dirty="0" smtClean="0"/>
              <a:t>A </a:t>
            </a:r>
            <a:r>
              <a:rPr lang="en-US" dirty="0"/>
              <a:t>few </a:t>
            </a:r>
            <a:r>
              <a:rPr lang="en-US" dirty="0" smtClean="0"/>
              <a:t>sellers               Large </a:t>
            </a:r>
            <a:r>
              <a:rPr lang="en-US" dirty="0"/>
              <a:t>number of </a:t>
            </a:r>
            <a:endParaRPr lang="en-US" dirty="0" smtClean="0"/>
          </a:p>
          <a:p>
            <a:r>
              <a:rPr lang="en-US" dirty="0" smtClean="0"/>
              <a:t>                                                selling homogeneous                sellers selling</a:t>
            </a:r>
            <a:r>
              <a:rPr lang="en-US" dirty="0"/>
              <a:t> </a:t>
            </a:r>
            <a:r>
              <a:rPr lang="en-US" dirty="0" smtClean="0"/>
              <a:t>  </a:t>
            </a:r>
          </a:p>
          <a:p>
            <a:r>
              <a:rPr lang="en-US" dirty="0" smtClean="0"/>
              <a:t>                                            differentiated products        differentiated products</a:t>
            </a:r>
            <a:endParaRPr lang="ru-RU" dirty="0"/>
          </a:p>
        </p:txBody>
      </p:sp>
    </p:spTree>
    <p:extLst>
      <p:ext uri="{BB962C8B-B14F-4D97-AF65-F5344CB8AC3E}">
        <p14:creationId xmlns:p14="http://schemas.microsoft.com/office/powerpoint/2010/main" val="3392277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rmAutofit fontScale="90000"/>
          </a:bodyPr>
          <a:lstStyle/>
          <a:p>
            <a:r>
              <a:rPr lang="en-US" sz="2800" dirty="0"/>
              <a:t>Classification of Markets</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23728" y="836712"/>
            <a:ext cx="6030416" cy="2677656"/>
          </a:xfrm>
          <a:prstGeom prst="rect">
            <a:avLst/>
          </a:prstGeom>
        </p:spPr>
        <p:txBody>
          <a:bodyPr wrap="square">
            <a:spAutoFit/>
          </a:bodyPr>
          <a:lstStyle/>
          <a:p>
            <a:r>
              <a:rPr lang="en-US" sz="2800" b="1" dirty="0"/>
              <a:t>Perfect Competition</a:t>
            </a:r>
          </a:p>
          <a:p>
            <a:r>
              <a:rPr lang="en-US" sz="2800" dirty="0"/>
              <a:t>Perfect competition is a market situation where there are infinite</a:t>
            </a:r>
          </a:p>
          <a:p>
            <a:r>
              <a:rPr lang="en-US" sz="2800" dirty="0"/>
              <a:t>number of sellers that no one is big enough to have any appreciable</a:t>
            </a:r>
          </a:p>
          <a:p>
            <a:r>
              <a:rPr lang="en-US" sz="2800" dirty="0"/>
              <a:t>influence over market price.</a:t>
            </a:r>
            <a:endParaRPr lang="ru-RU" sz="2500" dirty="0">
              <a:solidFill>
                <a:srgbClr val="FF0000"/>
              </a:solidFill>
            </a:endParaRPr>
          </a:p>
        </p:txBody>
      </p:sp>
      <p:pic>
        <p:nvPicPr>
          <p:cNvPr id="12290" name="Picture 2" descr="http://elenatir.ru/wp-content/uploads/2012/09/%D0%97%D0%B4%D0%BE%D1%80%D0%BE%D0%B2%D0%B0%D1%8F-%D0%BA%D0%BE%D0%BD%D0%BA%D1%83%D1%80%D0%B5%D0%BD%D1%86%D0%B8%D1%8F.%D0%95%D0%B2%D0%B3%D0%B5%D0%BD%D0%B8%D0%B9-%D0%9C%D0%B5%D1%80%D0%BA%D1%83%D1%80%D1%8C%D0%B5%D0%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4368"/>
            <a:ext cx="4508328" cy="334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72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200" dirty="0">
                <a:solidFill>
                  <a:schemeClr val="tx1"/>
                </a:solidFill>
                <a:effectLst>
                  <a:outerShdw blurRad="38100" dist="38100" dir="2700000" algn="tl">
                    <a:srgbClr val="000000">
                      <a:alpha val="43137"/>
                    </a:srgbClr>
                  </a:outerShdw>
                </a:effectLst>
              </a:rPr>
              <a:t>Features and Conditions of perfect competition</a:t>
            </a:r>
            <a:endParaRPr lang="ru-RU" dirty="0">
              <a:solidFill>
                <a:schemeClr val="tx1"/>
              </a:solidFill>
            </a:endParaRPr>
          </a:p>
        </p:txBody>
      </p:sp>
      <p:sp>
        <p:nvSpPr>
          <p:cNvPr id="3" name="Объект 2"/>
          <p:cNvSpPr>
            <a:spLocks noGrp="1"/>
          </p:cNvSpPr>
          <p:nvPr>
            <p:ph sz="quarter" idx="1"/>
          </p:nvPr>
        </p:nvSpPr>
        <p:spPr>
          <a:xfrm>
            <a:off x="457200" y="1600200"/>
            <a:ext cx="7467600" cy="2548880"/>
          </a:xfrm>
        </p:spPr>
        <p:txBody>
          <a:bodyPr/>
          <a:lstStyle/>
          <a:p>
            <a:pPr marL="0" indent="0">
              <a:buNone/>
            </a:pPr>
            <a:r>
              <a:rPr lang="en-US" b="1" i="1" dirty="0"/>
              <a:t>1. Large number of buyers and sellers</a:t>
            </a:r>
          </a:p>
          <a:p>
            <a:endParaRPr lang="en-US" dirty="0"/>
          </a:p>
          <a:p>
            <a:pPr marL="0" indent="0">
              <a:buNone/>
            </a:pPr>
            <a:r>
              <a:rPr lang="en-US" dirty="0"/>
              <a:t>The price is determined by market forces namely the demand for and the supply of the product. </a:t>
            </a:r>
          </a:p>
          <a:p>
            <a:pPr marL="0" indent="0">
              <a:buNone/>
            </a:pPr>
            <a:r>
              <a:rPr lang="en-US" dirty="0"/>
              <a:t>Sellers accept this price and </a:t>
            </a:r>
            <a:r>
              <a:rPr lang="en-US" dirty="0" smtClean="0"/>
              <a:t>adjust the </a:t>
            </a:r>
            <a:r>
              <a:rPr lang="en-US" dirty="0"/>
              <a:t>quantity produced to maximize their profit. </a:t>
            </a:r>
          </a:p>
        </p:txBody>
      </p:sp>
      <p:pic>
        <p:nvPicPr>
          <p:cNvPr id="13314" name="Picture 2" descr="http://englishgid.ru/wp-content/uploads/2014/05/Portobello.market.london.arp_-1024x6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172960"/>
            <a:ext cx="3744416" cy="250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75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go1.imgsmail.ru/imgpreview?key=46463757369f2dba&amp;mb=imgdb_preview_9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0" y="310559"/>
            <a:ext cx="3052936" cy="206041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339752" y="197768"/>
            <a:ext cx="7467600" cy="1143000"/>
          </a:xfrm>
        </p:spPr>
        <p:txBody>
          <a:bodyPr>
            <a:normAutofit/>
          </a:bodyPr>
          <a:lstStyle/>
          <a:p>
            <a:pPr algn="ctr"/>
            <a:r>
              <a:rPr lang="en-US" sz="3200" dirty="0">
                <a:effectLst>
                  <a:outerShdw blurRad="38100" dist="38100" dir="2700000" algn="tl">
                    <a:srgbClr val="000000">
                      <a:alpha val="43137"/>
                    </a:srgbClr>
                  </a:outerShdw>
                </a:effectLst>
              </a:rPr>
              <a:t>Features and Conditions of perfect competition</a:t>
            </a:r>
          </a:p>
        </p:txBody>
      </p:sp>
      <p:sp>
        <p:nvSpPr>
          <p:cNvPr id="4" name="Прямоугольник 3"/>
          <p:cNvSpPr/>
          <p:nvPr/>
        </p:nvSpPr>
        <p:spPr>
          <a:xfrm>
            <a:off x="1043608" y="1340768"/>
            <a:ext cx="7129419" cy="4401205"/>
          </a:xfrm>
          <a:prstGeom prst="rect">
            <a:avLst/>
          </a:prstGeom>
        </p:spPr>
        <p:txBody>
          <a:bodyPr wrap="square">
            <a:spAutoFit/>
          </a:bodyPr>
          <a:lstStyle/>
          <a:p>
            <a:r>
              <a:rPr lang="en-US" sz="2800" i="1" dirty="0" smtClean="0"/>
              <a:t>		   2</a:t>
            </a:r>
            <a:r>
              <a:rPr lang="en-US" sz="2800" i="1" dirty="0"/>
              <a:t>. Homogeneous </a:t>
            </a:r>
            <a:r>
              <a:rPr lang="en-US" sz="2800" i="1" dirty="0" smtClean="0"/>
              <a:t>Product</a:t>
            </a:r>
          </a:p>
          <a:p>
            <a:endParaRPr lang="en-US" sz="2800" i="1" dirty="0"/>
          </a:p>
          <a:p>
            <a:r>
              <a:rPr lang="en-US" sz="2800" dirty="0"/>
              <a:t>The products produced by all the firms in the perfectly </a:t>
            </a:r>
            <a:r>
              <a:rPr lang="en-US" sz="2800" dirty="0" smtClean="0"/>
              <a:t>competitive market </a:t>
            </a:r>
            <a:r>
              <a:rPr lang="en-US" sz="2800" dirty="0"/>
              <a:t>must be homogeneous and identical in all respects i.e. </a:t>
            </a:r>
            <a:r>
              <a:rPr lang="en-US" sz="2800" dirty="0" smtClean="0"/>
              <a:t>the products </a:t>
            </a:r>
            <a:r>
              <a:rPr lang="en-US" sz="2800" dirty="0"/>
              <a:t>in the market are the same in quantity, size, taste, etc.</a:t>
            </a:r>
          </a:p>
          <a:p>
            <a:r>
              <a:rPr lang="en-US" sz="2800" dirty="0"/>
              <a:t>The products of different firms are perfect substitutes and the </a:t>
            </a:r>
            <a:r>
              <a:rPr lang="en-US" sz="2800" dirty="0" smtClean="0"/>
              <a:t>cross-elasticity</a:t>
            </a:r>
            <a:endParaRPr lang="en-US" sz="2800" dirty="0"/>
          </a:p>
          <a:p>
            <a:r>
              <a:rPr lang="en-US" sz="2800" dirty="0"/>
              <a:t>is infinite.</a:t>
            </a:r>
            <a:endParaRPr lang="ru-RU" sz="2500" dirty="0">
              <a:solidFill>
                <a:srgbClr val="FF0000"/>
              </a:solidFill>
            </a:endParaRPr>
          </a:p>
        </p:txBody>
      </p:sp>
      <p:pic>
        <p:nvPicPr>
          <p:cNvPr id="14338" name="Picture 2" descr="http://www.1tvnet.ru/images/lena_03/may/29.0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8601" y="5040698"/>
            <a:ext cx="1994480" cy="181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xn----otbnhbdt5d1a.xn--p1ai/u/44/8d9160c49c11e38d98e1b0c45aa83f/-/%D0%A6%D0%B5%D0%BD%D1%8B%20%D0%BD%D0%B0%20%D1%83%D1%81%D0%BB%D1%83%D0%B3%D0%B8%20-%20%D0%BF%D1%80%D0%B0%D0%B9%D1%81%20%D0%BB%D0%B8%D1%81%D1%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659" y="3645024"/>
            <a:ext cx="3571875" cy="3182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19256" cy="1143000"/>
          </a:xfrm>
        </p:spPr>
        <p:txBody>
          <a:bodyPr>
            <a:normAutofit/>
          </a:bodyPr>
          <a:lstStyle/>
          <a:p>
            <a:pPr algn="ctr"/>
            <a:r>
              <a:rPr lang="en-US" sz="3200" dirty="0">
                <a:effectLst>
                  <a:outerShdw blurRad="38100" dist="38100" dir="2700000" algn="tl">
                    <a:srgbClr val="000000">
                      <a:alpha val="43137"/>
                    </a:srgbClr>
                  </a:outerShdw>
                </a:effectLst>
              </a:rPr>
              <a:t>Features and Conditions of perfect competition</a:t>
            </a:r>
          </a:p>
        </p:txBody>
      </p:sp>
      <p:sp>
        <p:nvSpPr>
          <p:cNvPr id="3" name="Подзаголовок 2"/>
          <p:cNvSpPr>
            <a:spLocks noGrp="1"/>
          </p:cNvSpPr>
          <p:nvPr>
            <p:ph sz="quarter" idx="1"/>
          </p:nvPr>
        </p:nvSpPr>
        <p:spPr>
          <a:xfrm>
            <a:off x="457200" y="1600200"/>
            <a:ext cx="5698976" cy="4873752"/>
          </a:xfrm>
        </p:spPr>
        <p:txBody>
          <a:bodyPr>
            <a:normAutofit/>
          </a:bodyPr>
          <a:lstStyle/>
          <a:p>
            <a:pPr marL="0" indent="0" algn="r">
              <a:buNone/>
            </a:pPr>
            <a:r>
              <a:rPr lang="en-US" dirty="0" smtClean="0"/>
              <a:t/>
            </a:r>
            <a:br>
              <a:rPr lang="en-US" dirty="0" smtClean="0"/>
            </a:br>
            <a:endParaRPr lang="ru-RU" dirty="0"/>
          </a:p>
        </p:txBody>
      </p:sp>
      <p:sp>
        <p:nvSpPr>
          <p:cNvPr id="4" name="Прямоугольник 3"/>
          <p:cNvSpPr/>
          <p:nvPr/>
        </p:nvSpPr>
        <p:spPr>
          <a:xfrm>
            <a:off x="755576" y="1628800"/>
            <a:ext cx="5472608" cy="4401205"/>
          </a:xfrm>
          <a:prstGeom prst="rect">
            <a:avLst/>
          </a:prstGeom>
        </p:spPr>
        <p:txBody>
          <a:bodyPr wrap="square">
            <a:spAutoFit/>
          </a:bodyPr>
          <a:lstStyle/>
          <a:p>
            <a:r>
              <a:rPr lang="en-US" sz="2800" b="1" i="1" dirty="0"/>
              <a:t>3. Perfect </a:t>
            </a:r>
            <a:r>
              <a:rPr lang="en-US" sz="2800" b="1" i="1" dirty="0" smtClean="0"/>
              <a:t>knowledge </a:t>
            </a:r>
            <a:r>
              <a:rPr lang="en-US" sz="2800" b="1" i="1" dirty="0"/>
              <a:t>about market </a:t>
            </a:r>
            <a:r>
              <a:rPr lang="en-US" sz="2800" b="1" i="1" dirty="0" smtClean="0"/>
              <a:t>conditions</a:t>
            </a:r>
          </a:p>
          <a:p>
            <a:endParaRPr lang="en-US" sz="2800" i="1" dirty="0"/>
          </a:p>
          <a:p>
            <a:r>
              <a:rPr lang="en-US" sz="2800" dirty="0"/>
              <a:t>Both buyers and sellers are fully aware of the current price in </a:t>
            </a:r>
            <a:r>
              <a:rPr lang="en-US" sz="2800" dirty="0" smtClean="0"/>
              <a:t>the market</a:t>
            </a:r>
            <a:r>
              <a:rPr lang="en-US" sz="2800" dirty="0"/>
              <a:t>. Therefore the buyer will not offer high price and the </a:t>
            </a:r>
            <a:r>
              <a:rPr lang="en-US" sz="2800" dirty="0" smtClean="0"/>
              <a:t>sellers will </a:t>
            </a:r>
            <a:r>
              <a:rPr lang="en-US" sz="2800" dirty="0"/>
              <a:t>not accept a price less than the one prevailing in the market.</a:t>
            </a:r>
            <a:endParaRPr lang="ru-RU" sz="2500" dirty="0">
              <a:solidFill>
                <a:srgbClr val="FF0000"/>
              </a:solidFill>
            </a:endParaRPr>
          </a:p>
        </p:txBody>
      </p:sp>
    </p:spTree>
    <p:extLst>
      <p:ext uri="{BB962C8B-B14F-4D97-AF65-F5344CB8AC3E}">
        <p14:creationId xmlns:p14="http://schemas.microsoft.com/office/powerpoint/2010/main" val="325479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3200" b="0" dirty="0">
                <a:effectLst>
                  <a:outerShdw blurRad="38100" dist="38100" dir="2700000" algn="tl">
                    <a:srgbClr val="000000">
                      <a:alpha val="43137"/>
                    </a:srgbClr>
                  </a:outerShdw>
                </a:effectLst>
              </a:rPr>
              <a:t>Features and Conditions of perfect competition</a:t>
            </a:r>
          </a:p>
        </p:txBody>
      </p:sp>
      <p:sp>
        <p:nvSpPr>
          <p:cNvPr id="4" name="Прямоугольник 3"/>
          <p:cNvSpPr/>
          <p:nvPr/>
        </p:nvSpPr>
        <p:spPr>
          <a:xfrm>
            <a:off x="827584" y="1628800"/>
            <a:ext cx="7128792" cy="3539430"/>
          </a:xfrm>
          <a:prstGeom prst="rect">
            <a:avLst/>
          </a:prstGeom>
        </p:spPr>
        <p:txBody>
          <a:bodyPr wrap="square">
            <a:spAutoFit/>
          </a:bodyPr>
          <a:lstStyle/>
          <a:p>
            <a:r>
              <a:rPr lang="en-US" sz="2800" i="1" dirty="0"/>
              <a:t>4. Free entry and Free </a:t>
            </a:r>
            <a:r>
              <a:rPr lang="en-US" sz="2800" i="1" dirty="0" smtClean="0"/>
              <a:t>exit</a:t>
            </a:r>
          </a:p>
          <a:p>
            <a:endParaRPr lang="en-US" sz="2800" i="1" dirty="0"/>
          </a:p>
          <a:p>
            <a:r>
              <a:rPr lang="en-US" sz="2800" dirty="0"/>
              <a:t>There must be complete freedom for the entry of new firms or </a:t>
            </a:r>
            <a:r>
              <a:rPr lang="en-US" sz="2800" dirty="0" smtClean="0"/>
              <a:t>the exit </a:t>
            </a:r>
            <a:r>
              <a:rPr lang="en-US" sz="2800" dirty="0"/>
              <a:t>of the existing firms from the industry. When the existing </a:t>
            </a:r>
            <a:r>
              <a:rPr lang="en-US" sz="2800" dirty="0" smtClean="0"/>
              <a:t>firms are </a:t>
            </a:r>
            <a:r>
              <a:rPr lang="en-US" sz="2800" dirty="0"/>
              <a:t>earning super-normal profits, new firms enter into the market</a:t>
            </a:r>
            <a:r>
              <a:rPr lang="en-US" sz="2800" dirty="0" smtClean="0"/>
              <a:t>.</a:t>
            </a:r>
            <a:endParaRPr lang="en-US" sz="2800" dirty="0"/>
          </a:p>
        </p:txBody>
      </p:sp>
      <p:pic>
        <p:nvPicPr>
          <p:cNvPr id="16386" name="Picture 2" descr="http://class365.ru/images/obschenie-s-klientami.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796136" y="4725144"/>
            <a:ext cx="3006620" cy="195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941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netrab.ru/wp-content/uploads/2014/07/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836712"/>
            <a:ext cx="3275856" cy="24568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8520" y="265212"/>
            <a:ext cx="7467600" cy="1143000"/>
          </a:xfrm>
        </p:spPr>
        <p:txBody>
          <a:bodyPr>
            <a:normAutofit/>
          </a:bodyPr>
          <a:lstStyle/>
          <a:p>
            <a:pPr algn="ctr"/>
            <a:r>
              <a:rPr lang="en-US" sz="3200" dirty="0">
                <a:effectLst>
                  <a:outerShdw blurRad="38100" dist="38100" dir="2700000" algn="tl">
                    <a:srgbClr val="000000">
                      <a:alpha val="43137"/>
                    </a:srgbClr>
                  </a:outerShdw>
                </a:effectLst>
              </a:rPr>
              <a:t>Features and Conditions of perfect competition</a:t>
            </a:r>
          </a:p>
        </p:txBody>
      </p:sp>
      <p:sp>
        <p:nvSpPr>
          <p:cNvPr id="3" name="Подзаголовок 2"/>
          <p:cNvSpPr>
            <a:spLocks noGrp="1"/>
          </p:cNvSpPr>
          <p:nvPr>
            <p:ph sz="quarter" idx="1"/>
          </p:nvPr>
        </p:nvSpPr>
        <p:spPr/>
        <p:txBody>
          <a:bodyPr>
            <a:normAutofit/>
          </a:bodyPr>
          <a:lstStyle/>
          <a:p>
            <a:pPr marL="0" indent="0" algn="r">
              <a:buNone/>
            </a:pPr>
            <a:endParaRPr lang="en-US" dirty="0" smtClean="0"/>
          </a:p>
          <a:p>
            <a:pPr marL="0" indent="0" algn="r">
              <a:buNone/>
            </a:pPr>
            <a:endParaRPr lang="en-US" dirty="0"/>
          </a:p>
          <a:p>
            <a:pPr marL="0" indent="0" algn="r">
              <a:buNone/>
            </a:pPr>
            <a:endParaRPr lang="ru-RU" dirty="0"/>
          </a:p>
        </p:txBody>
      </p:sp>
      <p:sp>
        <p:nvSpPr>
          <p:cNvPr id="4" name="Прямоугольник 3"/>
          <p:cNvSpPr/>
          <p:nvPr/>
        </p:nvSpPr>
        <p:spPr>
          <a:xfrm>
            <a:off x="395537" y="1484784"/>
            <a:ext cx="6408711" cy="4832092"/>
          </a:xfrm>
          <a:prstGeom prst="rect">
            <a:avLst/>
          </a:prstGeom>
        </p:spPr>
        <p:txBody>
          <a:bodyPr wrap="square">
            <a:spAutoFit/>
          </a:bodyPr>
          <a:lstStyle/>
          <a:p>
            <a:r>
              <a:rPr lang="en-US" sz="2800" i="1" dirty="0" smtClean="0"/>
              <a:t>5. Perfect mobility of factors of production</a:t>
            </a:r>
          </a:p>
          <a:p>
            <a:endParaRPr lang="en-US" sz="2800" i="1" dirty="0" smtClean="0"/>
          </a:p>
          <a:p>
            <a:r>
              <a:rPr lang="en-US" sz="2800" dirty="0" smtClean="0"/>
              <a:t>The factors of productions should be free to move from one use to another or from one industry to another easily to get better remuneration. The assumption of perfect mobility of factors is essential to fulfill the first condition namely large number of producers in the market.</a:t>
            </a:r>
            <a:endParaRPr lang="ru-RU" sz="2500" dirty="0">
              <a:solidFill>
                <a:srgbClr val="FF0000"/>
              </a:solidFill>
            </a:endParaRPr>
          </a:p>
        </p:txBody>
      </p:sp>
    </p:spTree>
    <p:extLst>
      <p:ext uri="{BB962C8B-B14F-4D97-AF65-F5344CB8AC3E}">
        <p14:creationId xmlns:p14="http://schemas.microsoft.com/office/powerpoint/2010/main" val="1492564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a:effectLst>
                  <a:outerShdw blurRad="38100" dist="38100" dir="2700000" algn="tl">
                    <a:srgbClr val="000000">
                      <a:alpha val="43137"/>
                    </a:srgbClr>
                  </a:outerShdw>
                </a:effectLst>
              </a:rPr>
              <a:t>Features and Conditions of perfect competition</a:t>
            </a:r>
          </a:p>
        </p:txBody>
      </p:sp>
      <p:sp>
        <p:nvSpPr>
          <p:cNvPr id="3" name="Подзаголовок 2"/>
          <p:cNvSpPr>
            <a:spLocks noGrp="1"/>
          </p:cNvSpPr>
          <p:nvPr>
            <p:ph sz="quarter" idx="1"/>
          </p:nvPr>
        </p:nvSpPr>
        <p:spPr/>
        <p:txBody>
          <a:bodyPr>
            <a:normAutofit/>
          </a:bodyPr>
          <a:lstStyle/>
          <a:p>
            <a:pPr marL="0" indent="0" algn="r">
              <a:buNone/>
            </a:pPr>
            <a:endParaRPr lang="en-US" dirty="0" smtClean="0"/>
          </a:p>
          <a:p>
            <a:pPr marL="0" indent="0" algn="r">
              <a:buNone/>
            </a:pPr>
            <a:endParaRPr lang="en-US" dirty="0" smtClean="0"/>
          </a:p>
          <a:p>
            <a:pPr marL="0" indent="0" algn="r">
              <a:buNone/>
            </a:pPr>
            <a:endParaRPr lang="en-US" dirty="0"/>
          </a:p>
          <a:p>
            <a:pPr marL="0" indent="0" algn="r">
              <a:buNone/>
            </a:pPr>
            <a:endParaRPr lang="ru-RU" dirty="0"/>
          </a:p>
        </p:txBody>
      </p:sp>
      <p:sp>
        <p:nvSpPr>
          <p:cNvPr id="4" name="Прямоугольник 3"/>
          <p:cNvSpPr/>
          <p:nvPr/>
        </p:nvSpPr>
        <p:spPr>
          <a:xfrm>
            <a:off x="683568" y="1484784"/>
            <a:ext cx="7705483" cy="4401205"/>
          </a:xfrm>
          <a:prstGeom prst="rect">
            <a:avLst/>
          </a:prstGeom>
        </p:spPr>
        <p:txBody>
          <a:bodyPr wrap="square">
            <a:spAutoFit/>
          </a:bodyPr>
          <a:lstStyle/>
          <a:p>
            <a:r>
              <a:rPr lang="en-US" sz="2800" i="1" dirty="0"/>
              <a:t>6. Absence of transport cost</a:t>
            </a:r>
          </a:p>
          <a:p>
            <a:endParaRPr lang="en-US" sz="2800" dirty="0" smtClean="0"/>
          </a:p>
          <a:p>
            <a:r>
              <a:rPr lang="en-US" sz="2800" dirty="0" smtClean="0"/>
              <a:t>In </a:t>
            </a:r>
            <a:r>
              <a:rPr lang="en-US" sz="2800" dirty="0"/>
              <a:t>a perfectly competitive market, it is assumed that there are </a:t>
            </a:r>
            <a:r>
              <a:rPr lang="en-US" sz="2800" dirty="0" smtClean="0"/>
              <a:t>no transport </a:t>
            </a:r>
            <a:r>
              <a:rPr lang="en-US" sz="2800" dirty="0"/>
              <a:t>costs. Under perfect competition, a commodity is </a:t>
            </a:r>
            <a:r>
              <a:rPr lang="en-US" sz="2800" dirty="0" smtClean="0"/>
              <a:t>sold at </a:t>
            </a:r>
            <a:r>
              <a:rPr lang="en-US" sz="2800" dirty="0"/>
              <a:t>uniform price throughout the market. If transport cost is </a:t>
            </a:r>
            <a:r>
              <a:rPr lang="en-US" sz="2800" dirty="0" smtClean="0"/>
              <a:t>incurred, the </a:t>
            </a:r>
            <a:r>
              <a:rPr lang="en-US" sz="2800" dirty="0"/>
              <a:t>firms nearer to the market will charge a low price than </a:t>
            </a:r>
            <a:r>
              <a:rPr lang="en-US" sz="2800" dirty="0" smtClean="0"/>
              <a:t>the firms </a:t>
            </a:r>
            <a:r>
              <a:rPr lang="en-US" sz="2800" dirty="0"/>
              <a:t>far away. Hence it is assumed that there is no transport cost</a:t>
            </a:r>
            <a:endParaRPr lang="ru-RU" sz="2500" dirty="0">
              <a:solidFill>
                <a:srgbClr val="FF0000"/>
              </a:solidFill>
            </a:endParaRPr>
          </a:p>
        </p:txBody>
      </p:sp>
    </p:spTree>
    <p:extLst>
      <p:ext uri="{BB962C8B-B14F-4D97-AF65-F5344CB8AC3E}">
        <p14:creationId xmlns:p14="http://schemas.microsoft.com/office/powerpoint/2010/main" val="1598981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a:effectLst>
                  <a:outerShdw blurRad="38100" dist="38100" dir="2700000" algn="tl">
                    <a:srgbClr val="000000">
                      <a:alpha val="43137"/>
                    </a:srgbClr>
                  </a:outerShdw>
                </a:effectLst>
              </a:rPr>
              <a:t>Features and Conditions of perfect competition</a:t>
            </a:r>
          </a:p>
        </p:txBody>
      </p:sp>
      <p:sp>
        <p:nvSpPr>
          <p:cNvPr id="3" name="Подзаголовок 2"/>
          <p:cNvSpPr>
            <a:spLocks noGrp="1"/>
          </p:cNvSpPr>
          <p:nvPr>
            <p:ph sz="quarter" idx="1"/>
          </p:nvPr>
        </p:nvSpPr>
        <p:spPr/>
        <p:txBody>
          <a:bodyPr>
            <a:normAutofit/>
          </a:bodyPr>
          <a:lstStyle/>
          <a:p>
            <a:pPr marL="0" indent="0" algn="r">
              <a:buNone/>
            </a:pPr>
            <a:endParaRPr lang="en-US" dirty="0" smtClean="0"/>
          </a:p>
          <a:p>
            <a:pPr marL="0" indent="0" algn="r">
              <a:buNone/>
            </a:pPr>
            <a:endParaRPr lang="en-US" dirty="0" smtClean="0"/>
          </a:p>
          <a:p>
            <a:pPr marL="0" indent="0" algn="r">
              <a:buNone/>
            </a:pPr>
            <a:endParaRPr lang="en-US" dirty="0"/>
          </a:p>
          <a:p>
            <a:pPr marL="0" indent="0" algn="r">
              <a:buNone/>
            </a:pPr>
            <a:endParaRPr lang="ru-RU" dirty="0"/>
          </a:p>
        </p:txBody>
      </p:sp>
      <p:sp>
        <p:nvSpPr>
          <p:cNvPr id="4" name="Прямоугольник 3"/>
          <p:cNvSpPr/>
          <p:nvPr/>
        </p:nvSpPr>
        <p:spPr>
          <a:xfrm>
            <a:off x="683568" y="1484784"/>
            <a:ext cx="7705483" cy="4355038"/>
          </a:xfrm>
          <a:prstGeom prst="rect">
            <a:avLst/>
          </a:prstGeom>
        </p:spPr>
        <p:txBody>
          <a:bodyPr wrap="square">
            <a:spAutoFit/>
          </a:bodyPr>
          <a:lstStyle/>
          <a:p>
            <a:r>
              <a:rPr lang="en-US" sz="2800" i="1" dirty="0"/>
              <a:t>7. Absence of Government or artificial restrictions or </a:t>
            </a:r>
            <a:r>
              <a:rPr lang="en-US" sz="2800" i="1" dirty="0" smtClean="0"/>
              <a:t>collusions</a:t>
            </a:r>
          </a:p>
          <a:p>
            <a:endParaRPr lang="en-US" sz="2800" i="1" dirty="0"/>
          </a:p>
          <a:p>
            <a:r>
              <a:rPr lang="en-US" sz="2800" dirty="0"/>
              <a:t>There are no government controls or </a:t>
            </a:r>
            <a:r>
              <a:rPr lang="en-US" sz="2800" dirty="0" smtClean="0"/>
              <a:t>restrictions </a:t>
            </a:r>
            <a:r>
              <a:rPr lang="en-US" sz="2800" dirty="0"/>
              <a:t>on supply, </a:t>
            </a:r>
            <a:r>
              <a:rPr lang="en-US" sz="2800" dirty="0" smtClean="0"/>
              <a:t>pricing etc</a:t>
            </a:r>
            <a:r>
              <a:rPr lang="en-US" sz="2800" dirty="0"/>
              <a:t>. There is also no collusion among buyers or sellers. The </a:t>
            </a:r>
            <a:r>
              <a:rPr lang="en-US" sz="2800" dirty="0" smtClean="0"/>
              <a:t>price in </a:t>
            </a:r>
            <a:r>
              <a:rPr lang="en-US" sz="2800" dirty="0"/>
              <a:t>the perfectly competitive market is free to change in response </a:t>
            </a:r>
            <a:r>
              <a:rPr lang="en-US" sz="2800" dirty="0" smtClean="0"/>
              <a:t>to changes </a:t>
            </a:r>
            <a:r>
              <a:rPr lang="en-US" sz="2800" dirty="0"/>
              <a:t>in demand and supply conditions</a:t>
            </a:r>
            <a:r>
              <a:rPr lang="en-US" sz="2800" dirty="0" smtClean="0"/>
              <a:t>.</a:t>
            </a:r>
          </a:p>
          <a:p>
            <a:endParaRPr lang="ru-RU" sz="2500" dirty="0">
              <a:solidFill>
                <a:srgbClr val="FF0000"/>
              </a:solidFill>
            </a:endParaRPr>
          </a:p>
        </p:txBody>
      </p:sp>
      <p:pic>
        <p:nvPicPr>
          <p:cNvPr id="18434" name="Picture 2" descr="http://img.rufox.ru/files/big2/6042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973977"/>
            <a:ext cx="2843808" cy="188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5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864096"/>
          </a:xfrm>
        </p:spPr>
        <p:txBody>
          <a:bodyPr>
            <a:normAutofit fontScale="90000"/>
          </a:bodyPr>
          <a:lstStyle/>
          <a:p>
            <a:r>
              <a:rPr lang="en-US" sz="3600" dirty="0"/>
              <a:t>Meaning and Definition of Market</a:t>
            </a:r>
            <a:endParaRPr lang="en-US" sz="33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563888" y="1268760"/>
            <a:ext cx="5112568" cy="4832092"/>
          </a:xfrm>
          <a:prstGeom prst="rect">
            <a:avLst/>
          </a:prstGeom>
        </p:spPr>
        <p:txBody>
          <a:bodyPr wrap="square">
            <a:spAutoFit/>
          </a:bodyPr>
          <a:lstStyle/>
          <a:p>
            <a:r>
              <a:rPr lang="en-US" sz="2800" dirty="0"/>
              <a:t>Market generally means a place or a geographical area, </a:t>
            </a:r>
            <a:r>
              <a:rPr lang="en-US" sz="2800" dirty="0" smtClean="0"/>
              <a:t>where</a:t>
            </a:r>
            <a:r>
              <a:rPr lang="ru-RU" sz="2800" dirty="0" smtClean="0"/>
              <a:t> </a:t>
            </a:r>
            <a:r>
              <a:rPr lang="en-US" sz="2800" dirty="0" smtClean="0"/>
              <a:t>buyers </a:t>
            </a:r>
            <a:r>
              <a:rPr lang="en-US" sz="2800" dirty="0"/>
              <a:t>with money and sellers with their goods meet to exchange </a:t>
            </a:r>
            <a:r>
              <a:rPr lang="en-US" sz="2800" dirty="0" smtClean="0"/>
              <a:t>goods</a:t>
            </a:r>
            <a:r>
              <a:rPr lang="ru-RU" sz="2800" dirty="0" smtClean="0"/>
              <a:t> </a:t>
            </a:r>
            <a:r>
              <a:rPr lang="en-US" sz="2800" dirty="0" smtClean="0"/>
              <a:t>for </a:t>
            </a:r>
            <a:r>
              <a:rPr lang="en-US" sz="2800" dirty="0"/>
              <a:t>money. </a:t>
            </a:r>
            <a:endParaRPr lang="ru-RU" sz="2800" dirty="0" smtClean="0"/>
          </a:p>
          <a:p>
            <a:r>
              <a:rPr lang="en-US" sz="2800" dirty="0" smtClean="0"/>
              <a:t>In </a:t>
            </a:r>
            <a:r>
              <a:rPr lang="en-US" sz="2800" dirty="0"/>
              <a:t>Economics market refers to a group of buyers and </a:t>
            </a:r>
            <a:r>
              <a:rPr lang="en-US" sz="2800" dirty="0" smtClean="0"/>
              <a:t>sellers</a:t>
            </a:r>
            <a:r>
              <a:rPr lang="ru-RU" sz="2800" dirty="0" smtClean="0"/>
              <a:t> </a:t>
            </a:r>
            <a:r>
              <a:rPr lang="en-US" sz="2800" dirty="0" smtClean="0"/>
              <a:t>who </a:t>
            </a:r>
            <a:r>
              <a:rPr lang="en-US" sz="2800" dirty="0"/>
              <a:t>involve in the transaction of commodities and services.</a:t>
            </a:r>
            <a:endParaRPr lang="ru-RU" sz="2500" dirty="0"/>
          </a:p>
        </p:txBody>
      </p:sp>
      <p:pic>
        <p:nvPicPr>
          <p:cNvPr id="3074" name="Picture 2" descr="http://vierraproperty.com/wp-content/uploads/2011/07/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 y="3429000"/>
            <a:ext cx="34179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55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media.vorotila.ru/ru/items/t1@6c64e378-c0f5-4b11-9b10-07adae485bb7/Dengi--to-chto-tebe-n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25020"/>
            <a:ext cx="3528392" cy="327699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043608" y="260648"/>
            <a:ext cx="7488832" cy="576064"/>
          </a:xfrm>
        </p:spPr>
        <p:txBody>
          <a:bodyPr>
            <a:noAutofit/>
          </a:bodyPr>
          <a:lstStyle/>
          <a:p>
            <a:r>
              <a:rPr lang="en-US" i="1" dirty="0"/>
              <a:t>Advantages of perfect competition</a:t>
            </a:r>
          </a:p>
        </p:txBody>
      </p:sp>
      <p:sp>
        <p:nvSpPr>
          <p:cNvPr id="4" name="Прямоугольник 3"/>
          <p:cNvSpPr/>
          <p:nvPr/>
        </p:nvSpPr>
        <p:spPr>
          <a:xfrm>
            <a:off x="1259632" y="1124744"/>
            <a:ext cx="7488832" cy="2677656"/>
          </a:xfrm>
          <a:prstGeom prst="rect">
            <a:avLst/>
          </a:prstGeom>
        </p:spPr>
        <p:txBody>
          <a:bodyPr wrap="square">
            <a:spAutoFit/>
          </a:bodyPr>
          <a:lstStyle/>
          <a:p>
            <a:r>
              <a:rPr lang="en-US" sz="2800" dirty="0"/>
              <a:t>1. There is consumer sovereignty in a perfect competitive market.</a:t>
            </a:r>
          </a:p>
          <a:p>
            <a:r>
              <a:rPr lang="en-US" sz="2800" dirty="0"/>
              <a:t>The consumer is rational and he has perfect knowledge about </a:t>
            </a:r>
            <a:r>
              <a:rPr lang="en-US" sz="2800" dirty="0" smtClean="0"/>
              <a:t>the market </a:t>
            </a:r>
            <a:r>
              <a:rPr lang="en-US" sz="2800" dirty="0"/>
              <a:t>conditions. Therefore, he will not purchase the products </a:t>
            </a:r>
            <a:r>
              <a:rPr lang="en-US" sz="2800" dirty="0" smtClean="0"/>
              <a:t>at a </a:t>
            </a:r>
            <a:r>
              <a:rPr lang="en-US" sz="2800" dirty="0"/>
              <a:t>higher price.</a:t>
            </a:r>
            <a:endParaRPr lang="ru-RU" sz="2500" dirty="0">
              <a:solidFill>
                <a:srgbClr val="FF0000"/>
              </a:solidFill>
            </a:endParaRPr>
          </a:p>
        </p:txBody>
      </p:sp>
      <p:pic>
        <p:nvPicPr>
          <p:cNvPr id="19460" name="Picture 4" descr="http://go1.imgsmail.ru/imgpreview?key=4981a0f838f65efc&amp;mb=imgdb_preview_6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238" y="3794404"/>
            <a:ext cx="424122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59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alexgo.ru/wp-content/uploads/2011/01/sape-580x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148" y="116632"/>
            <a:ext cx="4120852"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84410" y="332656"/>
            <a:ext cx="6863854" cy="1800200"/>
          </a:xfrm>
        </p:spPr>
        <p:txBody>
          <a:bodyPr>
            <a:noAutofit/>
          </a:bodyPr>
          <a:lstStyle/>
          <a:p>
            <a:pPr algn="ctr"/>
            <a:r>
              <a:rPr lang="en-US" i="1" dirty="0"/>
              <a:t>Advantages </a:t>
            </a:r>
            <a:r>
              <a:rPr lang="en-US" i="1" dirty="0" smtClean="0"/>
              <a:t/>
            </a:r>
            <a:br>
              <a:rPr lang="en-US" i="1" dirty="0" smtClean="0"/>
            </a:br>
            <a:r>
              <a:rPr lang="en-US" i="1" dirty="0" smtClean="0"/>
              <a:t>of </a:t>
            </a:r>
            <a:r>
              <a:rPr lang="en-US" i="1" dirty="0"/>
              <a:t>perfect </a:t>
            </a:r>
            <a:br>
              <a:rPr lang="en-US" i="1" dirty="0"/>
            </a:br>
            <a:r>
              <a:rPr lang="en-US" i="1" dirty="0"/>
              <a:t>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923928" y="2975814"/>
            <a:ext cx="4846062" cy="3139321"/>
          </a:xfrm>
          <a:prstGeom prst="rect">
            <a:avLst/>
          </a:prstGeom>
        </p:spPr>
        <p:txBody>
          <a:bodyPr wrap="square">
            <a:spAutoFit/>
          </a:bodyPr>
          <a:lstStyle/>
          <a:p>
            <a:r>
              <a:rPr lang="en-US" sz="3300" dirty="0"/>
              <a:t>2. In the perfectly competitive market, the price is equal to </a:t>
            </a:r>
            <a:r>
              <a:rPr lang="en-US" sz="3300" dirty="0" smtClean="0"/>
              <a:t>the minimum </a:t>
            </a:r>
            <a:r>
              <a:rPr lang="en-US" sz="3300" dirty="0"/>
              <a:t>average cost. It is beneficial to the consumer.</a:t>
            </a:r>
            <a:endParaRPr lang="ru-RU" sz="3300" dirty="0">
              <a:solidFill>
                <a:srgbClr val="FF0000"/>
              </a:solidFill>
            </a:endParaRPr>
          </a:p>
        </p:txBody>
      </p:sp>
      <p:pic>
        <p:nvPicPr>
          <p:cNvPr id="20482" name="Picture 2" descr="http://122012.imgbb.ru/user/49/492574/1/d1d25e7ef43aa57b192a038414be657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85" y="2736279"/>
            <a:ext cx="3522111" cy="396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62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inzes.ru/_pu/1/13006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74"/>
            <a:ext cx="4762500" cy="33909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971800" y="1587098"/>
            <a:ext cx="6172200" cy="1152128"/>
          </a:xfrm>
        </p:spPr>
        <p:txBody>
          <a:bodyPr>
            <a:noAutofit/>
          </a:bodyPr>
          <a:lstStyle/>
          <a:p>
            <a:pPr algn="ctr"/>
            <a:r>
              <a:rPr lang="en-US" dirty="0" smtClean="0"/>
              <a:t>     Advantages </a:t>
            </a:r>
            <a:r>
              <a:rPr lang="en-US" dirty="0"/>
              <a:t>of perfect competition</a:t>
            </a:r>
          </a:p>
        </p:txBody>
      </p:sp>
      <p:sp>
        <p:nvSpPr>
          <p:cNvPr id="4" name="Прямоугольник 3"/>
          <p:cNvSpPr/>
          <p:nvPr/>
        </p:nvSpPr>
        <p:spPr>
          <a:xfrm>
            <a:off x="1475656" y="3212976"/>
            <a:ext cx="6912766" cy="3108543"/>
          </a:xfrm>
          <a:prstGeom prst="rect">
            <a:avLst/>
          </a:prstGeom>
        </p:spPr>
        <p:txBody>
          <a:bodyPr wrap="square">
            <a:spAutoFit/>
          </a:bodyPr>
          <a:lstStyle/>
          <a:p>
            <a:r>
              <a:rPr lang="en-US" sz="2800" dirty="0"/>
              <a:t>3. The perfectly competitive firms are price-takers and the products</a:t>
            </a:r>
          </a:p>
          <a:p>
            <a:r>
              <a:rPr lang="en-US" sz="2800" dirty="0"/>
              <a:t>are homogeneous. Therefore it is not necessary for the </a:t>
            </a:r>
            <a:r>
              <a:rPr lang="en-US" sz="2800" dirty="0" smtClean="0"/>
              <a:t>producers to </a:t>
            </a:r>
            <a:r>
              <a:rPr lang="en-US" sz="2800" dirty="0"/>
              <a:t>incur expenditure on advertisement to promote sales. </a:t>
            </a:r>
            <a:r>
              <a:rPr lang="en-US" sz="2800" dirty="0" smtClean="0"/>
              <a:t>This reduces </a:t>
            </a:r>
            <a:r>
              <a:rPr lang="en-US" sz="2800" dirty="0"/>
              <a:t>the wastage of resources.</a:t>
            </a:r>
            <a:endParaRPr lang="ru-RU" sz="2500" dirty="0">
              <a:solidFill>
                <a:srgbClr val="FF0000"/>
              </a:solidFill>
            </a:endParaRPr>
          </a:p>
        </p:txBody>
      </p:sp>
    </p:spTree>
    <p:extLst>
      <p:ext uri="{BB962C8B-B14F-4D97-AF65-F5344CB8AC3E}">
        <p14:creationId xmlns:p14="http://schemas.microsoft.com/office/powerpoint/2010/main" val="4259854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936104"/>
          </a:xfrm>
        </p:spPr>
        <p:txBody>
          <a:bodyPr>
            <a:noAutofit/>
          </a:bodyPr>
          <a:lstStyle/>
          <a:p>
            <a:pPr algn="ctr"/>
            <a:r>
              <a:rPr lang="en-US" dirty="0">
                <a:solidFill>
                  <a:schemeClr val="tx1"/>
                </a:solidFill>
              </a:rPr>
              <a:t>Advantages of perfect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6058" y="1340768"/>
            <a:ext cx="6314373" cy="3970318"/>
          </a:xfrm>
          <a:prstGeom prst="rect">
            <a:avLst/>
          </a:prstGeom>
        </p:spPr>
        <p:txBody>
          <a:bodyPr wrap="square">
            <a:spAutoFit/>
          </a:bodyPr>
          <a:lstStyle/>
          <a:p>
            <a:r>
              <a:rPr lang="en-US" sz="2800" dirty="0"/>
              <a:t>4. In the long run, the perfectly competitive firm is functioning at the</a:t>
            </a:r>
          </a:p>
          <a:p>
            <a:r>
              <a:rPr lang="en-US" sz="2800" dirty="0"/>
              <a:t>optimum level. This means that maximum economic efficiency in</a:t>
            </a:r>
          </a:p>
          <a:p>
            <a:r>
              <a:rPr lang="en-US" sz="2800" dirty="0"/>
              <a:t>production is achieved. </a:t>
            </a:r>
            <a:endParaRPr lang="en-US" sz="2800" dirty="0" smtClean="0"/>
          </a:p>
          <a:p>
            <a:r>
              <a:rPr lang="en-US" sz="2800" dirty="0" smtClean="0"/>
              <a:t>As </a:t>
            </a:r>
            <a:r>
              <a:rPr lang="en-US" sz="2800" dirty="0"/>
              <a:t>the actual output produced by the </a:t>
            </a:r>
            <a:r>
              <a:rPr lang="en-US" sz="2800" dirty="0" smtClean="0"/>
              <a:t>firm is </a:t>
            </a:r>
            <a:r>
              <a:rPr lang="en-US" sz="2800" dirty="0"/>
              <a:t>equal to the optimum output, there is no idle or unused or excess</a:t>
            </a:r>
          </a:p>
          <a:p>
            <a:r>
              <a:rPr lang="en-US" sz="2800" dirty="0"/>
              <a:t>capacity.</a:t>
            </a:r>
            <a:endParaRPr lang="ru-RU" sz="2500" dirty="0">
              <a:solidFill>
                <a:srgbClr val="FF0000"/>
              </a:solidFill>
            </a:endParaRPr>
          </a:p>
        </p:txBody>
      </p:sp>
    </p:spTree>
    <p:extLst>
      <p:ext uri="{BB962C8B-B14F-4D97-AF65-F5344CB8AC3E}">
        <p14:creationId xmlns:p14="http://schemas.microsoft.com/office/powerpoint/2010/main" val="1286330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go2.imgsmail.ru/imgpreview?key=2dfda242f12a79f0&amp;mb=imgdb_preview_5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0" y="3176317"/>
            <a:ext cx="3681683" cy="368168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835696" y="260648"/>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0" y="836712"/>
            <a:ext cx="6677861" cy="2677656"/>
          </a:xfrm>
          <a:prstGeom prst="rect">
            <a:avLst/>
          </a:prstGeom>
        </p:spPr>
        <p:txBody>
          <a:bodyPr wrap="square">
            <a:spAutoFit/>
          </a:bodyPr>
          <a:lstStyle/>
          <a:p>
            <a:endParaRPr lang="en-US" sz="2800" dirty="0" smtClean="0"/>
          </a:p>
          <a:p>
            <a:r>
              <a:rPr lang="en-US" sz="2800" dirty="0" smtClean="0"/>
              <a:t>Monopoly </a:t>
            </a:r>
            <a:r>
              <a:rPr lang="en-US" sz="2800" dirty="0"/>
              <a:t>is a market structure in which there is a single </a:t>
            </a:r>
            <a:r>
              <a:rPr lang="en-US" sz="2800" dirty="0" smtClean="0"/>
              <a:t>seller, there </a:t>
            </a:r>
            <a:r>
              <a:rPr lang="en-US" sz="2800" dirty="0"/>
              <a:t>are no close substitutes for the commodity it produces and </a:t>
            </a:r>
            <a:r>
              <a:rPr lang="en-US" sz="2800" dirty="0" smtClean="0"/>
              <a:t>there are </a:t>
            </a:r>
            <a:r>
              <a:rPr lang="en-US" sz="2800" dirty="0"/>
              <a:t>barriers to entry.</a:t>
            </a:r>
            <a:endParaRPr lang="ru-RU" sz="2500" dirty="0">
              <a:solidFill>
                <a:srgbClr val="FF0000"/>
              </a:solidFill>
            </a:endParaRPr>
          </a:p>
        </p:txBody>
      </p:sp>
    </p:spTree>
    <p:extLst>
      <p:ext uri="{BB962C8B-B14F-4D97-AF65-F5344CB8AC3E}">
        <p14:creationId xmlns:p14="http://schemas.microsoft.com/office/powerpoint/2010/main" val="2984306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936104"/>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Characteristics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88071" y="1398255"/>
            <a:ext cx="6450540" cy="2246769"/>
          </a:xfrm>
          <a:prstGeom prst="rect">
            <a:avLst/>
          </a:prstGeom>
        </p:spPr>
        <p:txBody>
          <a:bodyPr wrap="square">
            <a:spAutoFit/>
          </a:bodyPr>
          <a:lstStyle/>
          <a:p>
            <a:r>
              <a:rPr lang="en-US" sz="2800" b="1" dirty="0"/>
              <a:t>1. Single Seller: </a:t>
            </a:r>
            <a:r>
              <a:rPr lang="en-US" sz="2800" dirty="0"/>
              <a:t>There is only one seller; he can control either price</a:t>
            </a:r>
          </a:p>
          <a:p>
            <a:r>
              <a:rPr lang="en-US" sz="2800" dirty="0"/>
              <a:t>or supply of his product. But he </a:t>
            </a:r>
            <a:r>
              <a:rPr lang="en-US" sz="2800" dirty="0" smtClean="0"/>
              <a:t>cannot </a:t>
            </a:r>
            <a:r>
              <a:rPr lang="en-US" sz="2800" dirty="0"/>
              <a:t>control demand for the</a:t>
            </a:r>
          </a:p>
          <a:p>
            <a:r>
              <a:rPr lang="en-US" sz="2800" dirty="0"/>
              <a:t>product, as there are many buyers</a:t>
            </a:r>
            <a:endParaRPr lang="ru-RU" sz="2500" dirty="0">
              <a:solidFill>
                <a:srgbClr val="FF0000"/>
              </a:solidFill>
            </a:endParaRPr>
          </a:p>
        </p:txBody>
      </p:sp>
      <p:pic>
        <p:nvPicPr>
          <p:cNvPr id="23554" name="Picture 2" descr="http://www.forexaw.com/TERMs/Economic_terms_and_concepts/Business/img5390305_Firma-monopo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645025"/>
            <a:ext cx="4572000"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83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936104"/>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Characteristics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4932040" y="1340768"/>
            <a:ext cx="4104456" cy="3970318"/>
          </a:xfrm>
          <a:prstGeom prst="rect">
            <a:avLst/>
          </a:prstGeom>
        </p:spPr>
        <p:txBody>
          <a:bodyPr wrap="square">
            <a:spAutoFit/>
          </a:bodyPr>
          <a:lstStyle/>
          <a:p>
            <a:r>
              <a:rPr lang="en-US" sz="2800" b="1" dirty="0" smtClean="0"/>
              <a:t>2. No close Substitutes: </a:t>
            </a:r>
            <a:r>
              <a:rPr lang="en-US" sz="2800" dirty="0" smtClean="0"/>
              <a:t>There are no close substitutes for the product. The buyers have no alternatives or choice. Either they have to buy the product or go without it.</a:t>
            </a:r>
            <a:endParaRPr lang="ru-RU" sz="2500" dirty="0">
              <a:solidFill>
                <a:srgbClr val="FF0000"/>
              </a:solidFill>
            </a:endParaRPr>
          </a:p>
        </p:txBody>
      </p:sp>
      <p:pic>
        <p:nvPicPr>
          <p:cNvPr id="24578" name="Picture 2" descr="http://forexaw.com/TERMs/Economic_terms_and_concepts/Business/img5390685_Federalnaya_elektricheskaya_kompaniya_SS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43" y="2962350"/>
            <a:ext cx="457200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76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eoonly.ru/wp-content/uploads/2012/01/dem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3" y="57150"/>
            <a:ext cx="4286250" cy="28098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499992" y="332656"/>
            <a:ext cx="4444008" cy="936104"/>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Characteristics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73055" y="2276872"/>
            <a:ext cx="6450540" cy="3539430"/>
          </a:xfrm>
          <a:prstGeom prst="rect">
            <a:avLst/>
          </a:prstGeom>
        </p:spPr>
        <p:txBody>
          <a:bodyPr wrap="square">
            <a:spAutoFit/>
          </a:bodyPr>
          <a:lstStyle/>
          <a:p>
            <a:r>
              <a:rPr lang="en-US" sz="2800" b="1" dirty="0"/>
              <a:t>3. Price: </a:t>
            </a:r>
            <a:r>
              <a:rPr lang="en-US" sz="2800" dirty="0"/>
              <a:t>The monopolist has control over the supply so as to increase</a:t>
            </a:r>
          </a:p>
          <a:p>
            <a:r>
              <a:rPr lang="en-US" sz="2800" dirty="0"/>
              <a:t>the price. Sometimes he may adopt price discrimination. He </a:t>
            </a:r>
            <a:r>
              <a:rPr lang="en-US" sz="2800" dirty="0" smtClean="0"/>
              <a:t>may fix </a:t>
            </a:r>
            <a:r>
              <a:rPr lang="en-US" sz="2800" dirty="0"/>
              <a:t>different prices for different sets of consumers. A </a:t>
            </a:r>
            <a:r>
              <a:rPr lang="en-US" sz="2800" dirty="0" smtClean="0"/>
              <a:t>monopolist can </a:t>
            </a:r>
            <a:r>
              <a:rPr lang="en-US" sz="2800" dirty="0"/>
              <a:t>either fix the price or quantity of output; but he cannot </a:t>
            </a:r>
            <a:r>
              <a:rPr lang="en-US" sz="2800" dirty="0" smtClean="0"/>
              <a:t>do both</a:t>
            </a:r>
            <a:r>
              <a:rPr lang="en-US" sz="2800" dirty="0"/>
              <a:t>, at the same time.</a:t>
            </a:r>
            <a:endParaRPr lang="ru-RU" sz="2500" dirty="0">
              <a:solidFill>
                <a:srgbClr val="FF0000"/>
              </a:solidFill>
            </a:endParaRPr>
          </a:p>
        </p:txBody>
      </p:sp>
    </p:spTree>
    <p:extLst>
      <p:ext uri="{BB962C8B-B14F-4D97-AF65-F5344CB8AC3E}">
        <p14:creationId xmlns:p14="http://schemas.microsoft.com/office/powerpoint/2010/main" val="2330158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vigtrade.ru/image/cache/-4912-65-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0" y="3861048"/>
            <a:ext cx="2996952" cy="29969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835696" y="325601"/>
            <a:ext cx="6172200" cy="936104"/>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Characteristics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53908" y="1844824"/>
            <a:ext cx="6810580" cy="3539430"/>
          </a:xfrm>
          <a:prstGeom prst="rect">
            <a:avLst/>
          </a:prstGeom>
        </p:spPr>
        <p:txBody>
          <a:bodyPr wrap="square">
            <a:spAutoFit/>
          </a:bodyPr>
          <a:lstStyle/>
          <a:p>
            <a:r>
              <a:rPr lang="en-US" sz="2800" b="1" dirty="0"/>
              <a:t>4. No Entry: </a:t>
            </a:r>
            <a:r>
              <a:rPr lang="en-US" sz="2800" dirty="0"/>
              <a:t>There is no freedom to other producers to enter </a:t>
            </a:r>
            <a:r>
              <a:rPr lang="en-US" sz="2800" dirty="0" smtClean="0"/>
              <a:t>the market </a:t>
            </a:r>
            <a:r>
              <a:rPr lang="en-US" sz="2800" dirty="0"/>
              <a:t>as the monopolist is enjoying monopoly power. </a:t>
            </a:r>
            <a:r>
              <a:rPr lang="en-US" sz="2800" dirty="0" smtClean="0"/>
              <a:t>There are </a:t>
            </a:r>
            <a:r>
              <a:rPr lang="en-US" sz="2800" dirty="0"/>
              <a:t>strong barriers for new firms to enter. There are legal,</a:t>
            </a:r>
          </a:p>
          <a:p>
            <a:r>
              <a:rPr lang="en-US" sz="2800" dirty="0"/>
              <a:t>technological, economic and natural obstacles, which may </a:t>
            </a:r>
            <a:r>
              <a:rPr lang="en-US" sz="2800" dirty="0" smtClean="0"/>
              <a:t>block the </a:t>
            </a:r>
            <a:r>
              <a:rPr lang="en-US" sz="2800" dirty="0"/>
              <a:t>entry of new producers.</a:t>
            </a:r>
            <a:endParaRPr lang="ru-RU" sz="2500" dirty="0">
              <a:solidFill>
                <a:srgbClr val="FF0000"/>
              </a:solidFill>
            </a:endParaRPr>
          </a:p>
        </p:txBody>
      </p:sp>
      <p:pic>
        <p:nvPicPr>
          <p:cNvPr id="26628" name="Picture 4" descr="http://bezformata.ru/content/Images/000/015/886/image158862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260648"/>
            <a:ext cx="268823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110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936104"/>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Characteristics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967638" y="1844824"/>
            <a:ext cx="5996850" cy="2677656"/>
          </a:xfrm>
          <a:prstGeom prst="rect">
            <a:avLst/>
          </a:prstGeom>
        </p:spPr>
        <p:txBody>
          <a:bodyPr wrap="square">
            <a:spAutoFit/>
          </a:bodyPr>
          <a:lstStyle/>
          <a:p>
            <a:r>
              <a:rPr lang="en-US" sz="2800" b="1" dirty="0"/>
              <a:t>5. Firm and Industry: </a:t>
            </a:r>
            <a:r>
              <a:rPr lang="en-US" sz="2800" dirty="0"/>
              <a:t>Under monopoly, there is no difference</a:t>
            </a:r>
          </a:p>
          <a:p>
            <a:r>
              <a:rPr lang="en-US" sz="2800" dirty="0"/>
              <a:t>between a firm and an industry. As there is only one firm, </a:t>
            </a:r>
            <a:r>
              <a:rPr lang="en-US" sz="2800" dirty="0" smtClean="0"/>
              <a:t>that single </a:t>
            </a:r>
            <a:r>
              <a:rPr lang="en-US" sz="2800" dirty="0"/>
              <a:t>firm constitutes the whole industry.</a:t>
            </a:r>
            <a:endParaRPr lang="ru-RU" sz="2500" dirty="0">
              <a:solidFill>
                <a:srgbClr val="FF0000"/>
              </a:solidFill>
            </a:endParaRPr>
          </a:p>
        </p:txBody>
      </p:sp>
      <p:pic>
        <p:nvPicPr>
          <p:cNvPr id="27650" name="Picture 2" descr="http://mingas.ru/wp-content/uploads/2012/03/Gaz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 y="2564904"/>
            <a:ext cx="2958007" cy="428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17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sterforex-v.org/system/news/resized/1_339_42584123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750" y="4365105"/>
            <a:ext cx="3704705" cy="24599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99792" y="836712"/>
            <a:ext cx="5454352" cy="3970318"/>
          </a:xfrm>
          <a:prstGeom prst="rect">
            <a:avLst/>
          </a:prstGeom>
        </p:spPr>
        <p:txBody>
          <a:bodyPr wrap="square">
            <a:spAutoFit/>
          </a:bodyPr>
          <a:lstStyle/>
          <a:p>
            <a:r>
              <a:rPr lang="en-US" sz="2800" dirty="0" smtClean="0"/>
              <a:t>1</a:t>
            </a:r>
            <a:r>
              <a:rPr lang="en-US" sz="2800" dirty="0"/>
              <a:t>. Existence of buyers and sellers of the commodity.</a:t>
            </a:r>
          </a:p>
          <a:p>
            <a:r>
              <a:rPr lang="en-US" sz="2800" dirty="0"/>
              <a:t>2. The establishment of contact between the buyers and sellers.</a:t>
            </a:r>
          </a:p>
          <a:p>
            <a:r>
              <a:rPr lang="en-US" sz="2800" dirty="0" smtClean="0"/>
              <a:t>3</a:t>
            </a:r>
            <a:r>
              <a:rPr lang="en-US" sz="2800" dirty="0"/>
              <a:t>. Buyers and sellers deal with the same commodity or variety. </a:t>
            </a:r>
            <a:endParaRPr lang="ru-RU" sz="2800" dirty="0" smtClean="0"/>
          </a:p>
          <a:p>
            <a:r>
              <a:rPr lang="en-US" sz="2800" dirty="0" smtClean="0"/>
              <a:t>4</a:t>
            </a:r>
            <a:r>
              <a:rPr lang="en-US" sz="2800" dirty="0"/>
              <a:t>. There should be a price for the commodity bought and sold in </a:t>
            </a:r>
            <a:r>
              <a:rPr lang="en-US" sz="2800" dirty="0" smtClean="0"/>
              <a:t>the market</a:t>
            </a:r>
            <a:r>
              <a:rPr lang="en-US" sz="2800" dirty="0"/>
              <a:t>.</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3200" dirty="0"/>
              <a:t>Characteristics of a market</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pic>
        <p:nvPicPr>
          <p:cNvPr id="4100" name="Picture 4" descr="http://finance.rambler.ru/images/news/2008/04/17/1208417805_74775.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8" y="2821872"/>
            <a:ext cx="2711440" cy="277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21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Causes for Monopoly</a:t>
            </a:r>
          </a:p>
        </p:txBody>
      </p:sp>
      <p:sp>
        <p:nvSpPr>
          <p:cNvPr id="4" name="Прямоугольник 3"/>
          <p:cNvSpPr/>
          <p:nvPr/>
        </p:nvSpPr>
        <p:spPr>
          <a:xfrm>
            <a:off x="3059832" y="764704"/>
            <a:ext cx="5761267" cy="4401205"/>
          </a:xfrm>
          <a:prstGeom prst="rect">
            <a:avLst/>
          </a:prstGeom>
        </p:spPr>
        <p:txBody>
          <a:bodyPr wrap="square">
            <a:spAutoFit/>
          </a:bodyPr>
          <a:lstStyle/>
          <a:p>
            <a:r>
              <a:rPr lang="en-US" sz="2800" b="1" dirty="0"/>
              <a:t>1. Natural: </a:t>
            </a:r>
            <a:r>
              <a:rPr lang="en-US" sz="2800" dirty="0"/>
              <a:t>A monopoly may arise on account of some natural causes.</a:t>
            </a:r>
          </a:p>
          <a:p>
            <a:r>
              <a:rPr lang="en-US" sz="2800" dirty="0"/>
              <a:t>Some minerals are available only in certain regions. For example,</a:t>
            </a:r>
          </a:p>
          <a:p>
            <a:r>
              <a:rPr lang="en-US" sz="2800" dirty="0"/>
              <a:t>South Africa has the monopoly of diamonds; nickel in the world is</a:t>
            </a:r>
          </a:p>
          <a:p>
            <a:r>
              <a:rPr lang="en-US" sz="2800" dirty="0"/>
              <a:t>mostly available in Canada and oil in Middle </a:t>
            </a:r>
            <a:r>
              <a:rPr lang="en-US" sz="2800" dirty="0" smtClean="0"/>
              <a:t>East, gas in Russia. </a:t>
            </a:r>
            <a:r>
              <a:rPr lang="en-US" sz="2800" dirty="0"/>
              <a:t>This is </a:t>
            </a:r>
            <a:r>
              <a:rPr lang="en-US" sz="2800" dirty="0" smtClean="0"/>
              <a:t>natural monopoly</a:t>
            </a:r>
            <a:r>
              <a:rPr lang="en-US" sz="2800" dirty="0"/>
              <a:t>.</a:t>
            </a:r>
            <a:endParaRPr lang="ru-RU" sz="2500" dirty="0">
              <a:solidFill>
                <a:srgbClr val="FF0000"/>
              </a:solidFill>
            </a:endParaRPr>
          </a:p>
        </p:txBody>
      </p:sp>
      <p:pic>
        <p:nvPicPr>
          <p:cNvPr id="28674" name="Picture 2" descr="http://newstula.ru/thumb.php?c&amp;id=data/page_files/!_Oboznachenija/gaz%5B2013-03-18%5D.jpg&amp;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41168"/>
            <a:ext cx="2643906" cy="1916832"/>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rusmirzp.com/wp-content/uploads/2013/01/130118003_oil-abund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46" y="90488"/>
            <a:ext cx="2480730" cy="1772522"/>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metal100.ru/files/55866/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46" y="2348880"/>
            <a:ext cx="2760241" cy="2070181"/>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http://img11.nnm.me/4/d/9/8/a/6e4b52eb34fc86a5c726030cf3d_pre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5165909"/>
            <a:ext cx="3552591" cy="169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148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cyclicom.typepad.com/.a/6a00d8341d74dc53ef016761a8ffd3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 y="3573016"/>
            <a:ext cx="5514306" cy="32574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835696" y="260648"/>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Causes for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0" y="836712"/>
            <a:ext cx="6533845" cy="3108543"/>
          </a:xfrm>
          <a:prstGeom prst="rect">
            <a:avLst/>
          </a:prstGeom>
        </p:spPr>
        <p:txBody>
          <a:bodyPr wrap="square">
            <a:spAutoFit/>
          </a:bodyPr>
          <a:lstStyle/>
          <a:p>
            <a:r>
              <a:rPr lang="en-US" sz="2800" b="1" dirty="0"/>
              <a:t>2. Technical</a:t>
            </a:r>
            <a:r>
              <a:rPr lang="en-US" sz="2800" dirty="0"/>
              <a:t>: Monopoly power may be enjoyed due to </a:t>
            </a:r>
            <a:r>
              <a:rPr lang="en-US" sz="2800" dirty="0" smtClean="0"/>
              <a:t>technical reasons</a:t>
            </a:r>
            <a:r>
              <a:rPr lang="en-US" sz="2800" dirty="0"/>
              <a:t>. A firm may have control over raw materials, </a:t>
            </a:r>
            <a:r>
              <a:rPr lang="en-US" sz="2800" dirty="0" smtClean="0"/>
              <a:t>technical knowledge</a:t>
            </a:r>
            <a:r>
              <a:rPr lang="en-US" sz="2800" dirty="0"/>
              <a:t>, special know-how, scientific secrets and formula </a:t>
            </a:r>
            <a:r>
              <a:rPr lang="en-US" sz="2800" dirty="0" smtClean="0"/>
              <a:t>that enable </a:t>
            </a:r>
            <a:r>
              <a:rPr lang="en-US" sz="2800" dirty="0"/>
              <a:t>a monopolist to produce a commodity. </a:t>
            </a:r>
            <a:endParaRPr lang="ru-RU" sz="2500" dirty="0">
              <a:solidFill>
                <a:srgbClr val="FF0000"/>
              </a:solidFill>
            </a:endParaRPr>
          </a:p>
        </p:txBody>
      </p:sp>
    </p:spTree>
    <p:extLst>
      <p:ext uri="{BB962C8B-B14F-4D97-AF65-F5344CB8AC3E}">
        <p14:creationId xmlns:p14="http://schemas.microsoft.com/office/powerpoint/2010/main" val="18341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Causes for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0" y="836712"/>
            <a:ext cx="7001390" cy="1815882"/>
          </a:xfrm>
          <a:prstGeom prst="rect">
            <a:avLst/>
          </a:prstGeom>
        </p:spPr>
        <p:txBody>
          <a:bodyPr wrap="square">
            <a:spAutoFit/>
          </a:bodyPr>
          <a:lstStyle/>
          <a:p>
            <a:r>
              <a:rPr lang="en-US" sz="2800" b="1" dirty="0"/>
              <a:t>3. Legal: </a:t>
            </a:r>
            <a:r>
              <a:rPr lang="en-US" sz="2800" dirty="0"/>
              <a:t>Monopoly power is achieved through patent </a:t>
            </a:r>
            <a:r>
              <a:rPr lang="en-US" sz="2800" dirty="0" smtClean="0"/>
              <a:t>rights, copyright </a:t>
            </a:r>
            <a:r>
              <a:rPr lang="en-US" sz="2800" dirty="0"/>
              <a:t>and trade marks by the producers. This is called </a:t>
            </a:r>
            <a:r>
              <a:rPr lang="en-US" sz="2800" dirty="0" smtClean="0"/>
              <a:t>legal monopoly</a:t>
            </a:r>
            <a:r>
              <a:rPr lang="en-US" sz="2800" dirty="0"/>
              <a:t>.</a:t>
            </a:r>
            <a:endParaRPr lang="ru-RU" sz="2500" dirty="0">
              <a:solidFill>
                <a:srgbClr val="FF0000"/>
              </a:solidFill>
            </a:endParaRPr>
          </a:p>
        </p:txBody>
      </p:sp>
      <p:pic>
        <p:nvPicPr>
          <p:cNvPr id="30722" name="Picture 2" descr="http://imageadvertising.ru/site/assets/2012/11/Copyrig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149080"/>
            <a:ext cx="4815858" cy="270892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htc-review.ru/wp-content/uploads/2011/12/patents-470-wpl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593219"/>
            <a:ext cx="447675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983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Causes for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275855" y="836712"/>
            <a:ext cx="4897172" cy="5262979"/>
          </a:xfrm>
          <a:prstGeom prst="rect">
            <a:avLst/>
          </a:prstGeom>
        </p:spPr>
        <p:txBody>
          <a:bodyPr wrap="square">
            <a:spAutoFit/>
          </a:bodyPr>
          <a:lstStyle/>
          <a:p>
            <a:r>
              <a:rPr lang="en-US" sz="2800" b="1" dirty="0" smtClean="0"/>
              <a:t>4. Large Amount of Capital</a:t>
            </a:r>
            <a:r>
              <a:rPr lang="en-US" sz="2800" dirty="0" smtClean="0"/>
              <a:t>: The manufacture of some goods requires a large amount of capital or  lumpiness of capital. All firms cannot enter the field because they cannot afford to invest such a large amount of capital. This may give rise to monopoly.</a:t>
            </a:r>
          </a:p>
          <a:p>
            <a:r>
              <a:rPr lang="en-US" sz="2800" dirty="0" smtClean="0"/>
              <a:t>For example, iron and steel industry, railways, etc.</a:t>
            </a:r>
            <a:endParaRPr lang="ru-RU" sz="2500" dirty="0">
              <a:solidFill>
                <a:srgbClr val="FF0000"/>
              </a:solidFill>
            </a:endParaRPr>
          </a:p>
        </p:txBody>
      </p:sp>
      <p:pic>
        <p:nvPicPr>
          <p:cNvPr id="31746" name="Picture 2" descr="http://2s2b.ru/upload/normal/nvesticii_dlya_biznesa_52605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42" y="836712"/>
            <a:ext cx="3120281" cy="2340211"/>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www.ecrn.ru/i/3/d/4390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44" y="4602456"/>
            <a:ext cx="2809140" cy="225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948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Causes for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1187624" y="836712"/>
            <a:ext cx="7560840" cy="2677656"/>
          </a:xfrm>
          <a:prstGeom prst="rect">
            <a:avLst/>
          </a:prstGeom>
        </p:spPr>
        <p:txBody>
          <a:bodyPr wrap="square">
            <a:spAutoFit/>
          </a:bodyPr>
          <a:lstStyle/>
          <a:p>
            <a:r>
              <a:rPr lang="en-US" sz="2800" b="1" dirty="0"/>
              <a:t>5. State: </a:t>
            </a:r>
            <a:r>
              <a:rPr lang="en-US" sz="2800" dirty="0"/>
              <a:t>Government will have the sole right of producing and </a:t>
            </a:r>
            <a:r>
              <a:rPr lang="en-US" sz="2800" dirty="0" smtClean="0"/>
              <a:t>selling some </a:t>
            </a:r>
            <a:r>
              <a:rPr lang="en-US" sz="2800" dirty="0"/>
              <a:t>goods. They are State monopolies. For example, we </a:t>
            </a:r>
            <a:r>
              <a:rPr lang="en-US" sz="2800" dirty="0" smtClean="0"/>
              <a:t>have public </a:t>
            </a:r>
            <a:r>
              <a:rPr lang="en-US" sz="2800" dirty="0"/>
              <a:t>utilities like electricity and railways. These public </a:t>
            </a:r>
            <a:r>
              <a:rPr lang="en-US" sz="2800" dirty="0" smtClean="0"/>
              <a:t>utilities are undertaken </a:t>
            </a:r>
            <a:r>
              <a:rPr lang="en-US" sz="2800" dirty="0"/>
              <a:t>by the State.</a:t>
            </a:r>
            <a:endParaRPr lang="ru-RU" sz="2500" dirty="0">
              <a:solidFill>
                <a:srgbClr val="FF0000"/>
              </a:solidFill>
            </a:endParaRPr>
          </a:p>
        </p:txBody>
      </p:sp>
      <p:pic>
        <p:nvPicPr>
          <p:cNvPr id="32770" name="Picture 2" descr="http://zem21.ru/upload/medialibrary/eaa/eaa31f1e96f2d814970b6553f5ce7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 y="3861047"/>
            <a:ext cx="3851548" cy="2888661"/>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http://otdih.nakubani.ru/m/gallery/53831ebb75139ed42600e1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500" y="3140968"/>
            <a:ext cx="3692691" cy="276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12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4.imgsmail.ru/imgpreview?key=4bcd07db1e81632&amp;mb=imgdb_preview_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61048"/>
            <a:ext cx="2808312" cy="29969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619672" y="304916"/>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Advantages</a:t>
            </a:r>
            <a:r>
              <a:rPr lang="ru-RU" sz="3200" dirty="0">
                <a:solidFill>
                  <a:schemeClr val="tx1"/>
                </a:solidFill>
                <a:effectLst>
                  <a:outerShdw blurRad="38100" dist="38100" dir="2700000" algn="tl">
                    <a:srgbClr val="000000">
                      <a:alpha val="43137"/>
                    </a:srgbClr>
                  </a:outerShdw>
                </a:effectLst>
              </a:rPr>
              <a:t> </a:t>
            </a:r>
            <a:r>
              <a:rPr lang="en-US" sz="3200" dirty="0">
                <a:solidFill>
                  <a:schemeClr val="tx1"/>
                </a:solidFill>
                <a:effectLst>
                  <a:outerShdw blurRad="38100" dist="38100" dir="2700000" algn="tl">
                    <a:srgbClr val="000000">
                      <a:alpha val="43137"/>
                    </a:srgbClr>
                  </a:outerShdw>
                </a:effectLst>
              </a:rPr>
              <a:t>of Monopoly</a:t>
            </a:r>
          </a:p>
        </p:txBody>
      </p:sp>
      <p:sp>
        <p:nvSpPr>
          <p:cNvPr id="4" name="Прямоугольник 3"/>
          <p:cNvSpPr/>
          <p:nvPr/>
        </p:nvSpPr>
        <p:spPr>
          <a:xfrm>
            <a:off x="2142611" y="836712"/>
            <a:ext cx="6030416" cy="3539430"/>
          </a:xfrm>
          <a:prstGeom prst="rect">
            <a:avLst/>
          </a:prstGeom>
        </p:spPr>
        <p:txBody>
          <a:bodyPr wrap="square">
            <a:spAutoFit/>
          </a:bodyPr>
          <a:lstStyle/>
          <a:p>
            <a:r>
              <a:rPr lang="en-US" sz="2800" dirty="0" smtClean="0"/>
              <a:t>1</a:t>
            </a:r>
            <a:r>
              <a:rPr lang="en-US" sz="2800" dirty="0"/>
              <a:t>. Monopoly firms have large-scale production possibilities and also</a:t>
            </a:r>
          </a:p>
          <a:p>
            <a:r>
              <a:rPr lang="en-US" sz="2800" dirty="0"/>
              <a:t>can enjoy both internal and external economies. </a:t>
            </a:r>
            <a:endParaRPr lang="en-US" sz="2800" dirty="0" smtClean="0"/>
          </a:p>
          <a:p>
            <a:r>
              <a:rPr lang="en-US" sz="2800" dirty="0" smtClean="0"/>
              <a:t>This </a:t>
            </a:r>
            <a:r>
              <a:rPr lang="en-US" sz="2800" dirty="0"/>
              <a:t>will result </a:t>
            </a:r>
            <a:r>
              <a:rPr lang="en-US" sz="2800" dirty="0" smtClean="0"/>
              <a:t>in the </a:t>
            </a:r>
            <a:r>
              <a:rPr lang="en-US" sz="2800" dirty="0"/>
              <a:t>reduction of costs of production. Output can be </a:t>
            </a:r>
            <a:r>
              <a:rPr lang="en-US" sz="2800" dirty="0" smtClean="0"/>
              <a:t> sold </a:t>
            </a:r>
            <a:r>
              <a:rPr lang="en-US" sz="2800" dirty="0"/>
              <a:t>at </a:t>
            </a:r>
            <a:r>
              <a:rPr lang="en-US" sz="2800" dirty="0" smtClean="0"/>
              <a:t>low prices</a:t>
            </a:r>
            <a:r>
              <a:rPr lang="en-US" sz="2800" dirty="0"/>
              <a:t>. This is beneficial to the consumers.</a:t>
            </a:r>
            <a:endParaRPr lang="ru-RU" sz="2500" dirty="0">
              <a:solidFill>
                <a:srgbClr val="FF0000"/>
              </a:solidFill>
            </a:endParaRPr>
          </a:p>
        </p:txBody>
      </p:sp>
      <p:pic>
        <p:nvPicPr>
          <p:cNvPr id="1028" name="Picture 4" descr="http://regionsamara.ru/screenshots/resized/sz_300-300_pic_222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14908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86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019.radikal.ru/i600/1204/b8/88fd4b69e9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7" y="3501008"/>
            <a:ext cx="4175787" cy="313184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835696" y="260648"/>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Advantages</a:t>
            </a:r>
            <a:r>
              <a:rPr lang="ru-RU" sz="3200" dirty="0">
                <a:solidFill>
                  <a:schemeClr val="tx1"/>
                </a:solidFill>
                <a:effectLst>
                  <a:outerShdw blurRad="38100" dist="38100" dir="2700000" algn="tl">
                    <a:srgbClr val="000000">
                      <a:alpha val="43137"/>
                    </a:srgbClr>
                  </a:outerShdw>
                </a:effectLst>
              </a:rPr>
              <a:t> </a:t>
            </a:r>
            <a:r>
              <a:rPr lang="en-US" sz="3200" dirty="0">
                <a:solidFill>
                  <a:schemeClr val="tx1"/>
                </a:solidFill>
                <a:effectLst>
                  <a:outerShdw blurRad="38100" dist="38100" dir="2700000" algn="tl">
                    <a:srgbClr val="000000">
                      <a:alpha val="43137"/>
                    </a:srgbClr>
                  </a:outerShdw>
                </a:effectLst>
              </a:rPr>
              <a:t>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88859" y="1484784"/>
            <a:ext cx="6030416" cy="2246769"/>
          </a:xfrm>
          <a:prstGeom prst="rect">
            <a:avLst/>
          </a:prstGeom>
        </p:spPr>
        <p:txBody>
          <a:bodyPr wrap="square">
            <a:spAutoFit/>
          </a:bodyPr>
          <a:lstStyle/>
          <a:p>
            <a:r>
              <a:rPr lang="en-US" sz="2800" dirty="0"/>
              <a:t>2. Monopoly firms have vast financial resources which could </a:t>
            </a:r>
            <a:endParaRPr lang="ru-RU" sz="2800" dirty="0" smtClean="0"/>
          </a:p>
          <a:p>
            <a:r>
              <a:rPr lang="en-US" sz="2800" dirty="0" smtClean="0"/>
              <a:t>be used for </a:t>
            </a:r>
            <a:r>
              <a:rPr lang="en-US" sz="2800" dirty="0"/>
              <a:t>research and development. This will enable the firms to </a:t>
            </a:r>
            <a:r>
              <a:rPr lang="en-US" sz="2800" dirty="0" smtClean="0"/>
              <a:t>innovate quickly</a:t>
            </a:r>
            <a:r>
              <a:rPr lang="en-US" sz="2800" dirty="0"/>
              <a:t>.</a:t>
            </a:r>
            <a:endParaRPr lang="ru-RU" sz="2500" dirty="0">
              <a:solidFill>
                <a:srgbClr val="FF0000"/>
              </a:solidFill>
            </a:endParaRPr>
          </a:p>
        </p:txBody>
      </p:sp>
      <p:pic>
        <p:nvPicPr>
          <p:cNvPr id="2052" name="Picture 4" descr="http://i-russia.ru/media/photos/medium/41d33b3a6202ba30e5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725" y="836712"/>
            <a:ext cx="33718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701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Advantages</a:t>
            </a:r>
            <a:r>
              <a:rPr lang="ru-RU" sz="3200" dirty="0">
                <a:solidFill>
                  <a:schemeClr val="tx1"/>
                </a:solidFill>
                <a:effectLst>
                  <a:outerShdw blurRad="38100" dist="38100" dir="2700000" algn="tl">
                    <a:srgbClr val="000000">
                      <a:alpha val="43137"/>
                    </a:srgbClr>
                  </a:outerShdw>
                </a:effectLst>
              </a:rPr>
              <a:t> </a:t>
            </a:r>
            <a:r>
              <a:rPr lang="en-US" sz="3200" dirty="0">
                <a:solidFill>
                  <a:schemeClr val="tx1"/>
                </a:solidFill>
                <a:effectLst>
                  <a:outerShdw blurRad="38100" dist="38100" dir="2700000" algn="tl">
                    <a:srgbClr val="000000">
                      <a:alpha val="43137"/>
                    </a:srgbClr>
                  </a:outerShdw>
                </a:effectLst>
              </a:rPr>
              <a:t>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1" y="836712"/>
            <a:ext cx="6030416" cy="2677656"/>
          </a:xfrm>
          <a:prstGeom prst="rect">
            <a:avLst/>
          </a:prstGeom>
        </p:spPr>
        <p:txBody>
          <a:bodyPr wrap="square">
            <a:spAutoFit/>
          </a:bodyPr>
          <a:lstStyle/>
          <a:p>
            <a:r>
              <a:rPr lang="en-US" sz="2800" dirty="0"/>
              <a:t>3. There are a number of weak firms in an industry. These firms </a:t>
            </a:r>
            <a:r>
              <a:rPr lang="en-US" sz="2800" dirty="0" smtClean="0"/>
              <a:t>can combine </a:t>
            </a:r>
            <a:r>
              <a:rPr lang="en-US" sz="2800" dirty="0"/>
              <a:t>together in the form of monopoly to meet competition.</a:t>
            </a:r>
          </a:p>
          <a:p>
            <a:r>
              <a:rPr lang="en-US" sz="2800" dirty="0"/>
              <a:t>In such a case, market can be expanded.</a:t>
            </a:r>
            <a:endParaRPr lang="ru-RU" sz="2500" dirty="0">
              <a:solidFill>
                <a:srgbClr val="FF0000"/>
              </a:solidFill>
            </a:endParaRPr>
          </a:p>
        </p:txBody>
      </p:sp>
      <p:pic>
        <p:nvPicPr>
          <p:cNvPr id="3074" name="Picture 2" descr="http://ieport.ru/uploads/posts/2012-03/1332221503_vstrecha-a.-lukina-s-a.-berdnikovy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10" y="692696"/>
            <a:ext cx="1989493" cy="16837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oneyjournal.ru/images/stories/0001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861048"/>
            <a:ext cx="367665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ilus.biz/images/stories/news_imiges/nokia/nokia_ms_toges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874627"/>
            <a:ext cx="3443822" cy="245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304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dg53.mycdn.me/getImage?photoId=452892047373&amp;photoTyp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80" y="116632"/>
            <a:ext cx="2089596" cy="20895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avtoweekly.ru/wp-content/uploads/2012/08/benzin-snova-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928" y="3573016"/>
            <a:ext cx="4239344" cy="318657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9936" y="404664"/>
            <a:ext cx="6172200" cy="936104"/>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Disadvantages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051720" y="1744653"/>
            <a:ext cx="6030416" cy="2246769"/>
          </a:xfrm>
          <a:prstGeom prst="rect">
            <a:avLst/>
          </a:prstGeom>
        </p:spPr>
        <p:txBody>
          <a:bodyPr wrap="square">
            <a:spAutoFit/>
          </a:bodyPr>
          <a:lstStyle/>
          <a:p>
            <a:r>
              <a:rPr lang="ru-RU" sz="2800" dirty="0" smtClean="0"/>
              <a:t>1) </a:t>
            </a:r>
            <a:r>
              <a:rPr lang="en-US" sz="2800" dirty="0" smtClean="0"/>
              <a:t>A </a:t>
            </a:r>
            <a:r>
              <a:rPr lang="en-US" sz="2800" dirty="0"/>
              <a:t>monopolist always charges a high price, which is higher than </a:t>
            </a:r>
            <a:r>
              <a:rPr lang="en-US" sz="2800" dirty="0" smtClean="0"/>
              <a:t>the competitive </a:t>
            </a:r>
            <a:r>
              <a:rPr lang="en-US" sz="2800" dirty="0"/>
              <a:t>price. </a:t>
            </a:r>
            <a:endParaRPr lang="en-US" sz="2800" dirty="0" smtClean="0"/>
          </a:p>
          <a:p>
            <a:r>
              <a:rPr lang="en-US" sz="2800" dirty="0" smtClean="0"/>
              <a:t>Thus </a:t>
            </a:r>
            <a:r>
              <a:rPr lang="en-US" sz="2800" dirty="0"/>
              <a:t>a monopolist exploits the consumers.</a:t>
            </a:r>
            <a:endParaRPr lang="ru-RU" sz="2500" dirty="0">
              <a:solidFill>
                <a:srgbClr val="FF0000"/>
              </a:solidFill>
            </a:endParaRPr>
          </a:p>
        </p:txBody>
      </p:sp>
      <p:pic>
        <p:nvPicPr>
          <p:cNvPr id="4098" name="Picture 2" descr="http://1abakan.ru/images/news/block/80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80" y="4221088"/>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027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332656"/>
            <a:ext cx="6172200" cy="1331791"/>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Disadvantages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95536" y="1916832"/>
            <a:ext cx="6030416" cy="2246769"/>
          </a:xfrm>
          <a:prstGeom prst="rect">
            <a:avLst/>
          </a:prstGeom>
        </p:spPr>
        <p:txBody>
          <a:bodyPr wrap="square">
            <a:spAutoFit/>
          </a:bodyPr>
          <a:lstStyle/>
          <a:p>
            <a:r>
              <a:rPr lang="en-US" sz="2800" dirty="0"/>
              <a:t>2. A monopolist is interested in getting maximum profit. He may</a:t>
            </a:r>
          </a:p>
          <a:p>
            <a:r>
              <a:rPr lang="en-US" sz="2800" dirty="0"/>
              <a:t>restrict the output and raise prices. Thus, he creates </a:t>
            </a:r>
            <a:r>
              <a:rPr lang="en-US" sz="2800" dirty="0" smtClean="0"/>
              <a:t>artificial scarcity </a:t>
            </a:r>
            <a:r>
              <a:rPr lang="en-US" sz="2800" dirty="0"/>
              <a:t>for his product.</a:t>
            </a:r>
            <a:endParaRPr lang="ru-RU" sz="2500" dirty="0">
              <a:solidFill>
                <a:srgbClr val="FF0000"/>
              </a:solidFill>
            </a:endParaRPr>
          </a:p>
        </p:txBody>
      </p:sp>
      <p:pic>
        <p:nvPicPr>
          <p:cNvPr id="5122" name="Picture 2" descr="http://d1.dvinainform.ru/data/files/fd/07/000007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1" y="4581128"/>
            <a:ext cx="2942861" cy="22071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sylive.ru/userfiles/artlib/u5903900/-14/x_cfc3dc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427" y="116632"/>
            <a:ext cx="2759330" cy="23892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age.goodvin.info/images/original/Dec2011/161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603" y="3834956"/>
            <a:ext cx="4351875" cy="261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85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ramplin.biz.ua/wp-content/uploads/2014/09/%D1%81%D0%B0%D0%B9%D1%82-%D0%BC-%D0%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6952"/>
            <a:ext cx="5753100" cy="348615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835696" y="260648"/>
            <a:ext cx="6172200" cy="504056"/>
          </a:xfrm>
        </p:spPr>
        <p:txBody>
          <a:bodyPr>
            <a:noAutofit/>
          </a:bodyPr>
          <a:lstStyle/>
          <a:p>
            <a:r>
              <a:rPr lang="en-US" sz="2800" dirty="0"/>
              <a:t>Classification of Markets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876550" y="1124744"/>
            <a:ext cx="6030416" cy="2246769"/>
          </a:xfrm>
          <a:prstGeom prst="rect">
            <a:avLst/>
          </a:prstGeom>
        </p:spPr>
        <p:txBody>
          <a:bodyPr wrap="square">
            <a:spAutoFit/>
          </a:bodyPr>
          <a:lstStyle/>
          <a:p>
            <a:r>
              <a:rPr lang="en-US" sz="2800" b="1" dirty="0"/>
              <a:t>A) Market according to </a:t>
            </a:r>
            <a:r>
              <a:rPr lang="en-US" sz="2800" b="1" dirty="0" smtClean="0"/>
              <a:t>Area</a:t>
            </a:r>
            <a:r>
              <a:rPr lang="ru-RU" sz="2800" b="1" dirty="0" smtClean="0"/>
              <a:t> - </a:t>
            </a:r>
            <a:r>
              <a:rPr lang="en-US" sz="2800" dirty="0" smtClean="0"/>
              <a:t>based </a:t>
            </a:r>
            <a:r>
              <a:rPr lang="en-US" sz="2800" dirty="0"/>
              <a:t>on the extent of the market for any product, markets </a:t>
            </a:r>
            <a:r>
              <a:rPr lang="en-US" sz="2800" dirty="0" smtClean="0"/>
              <a:t>can</a:t>
            </a:r>
            <a:r>
              <a:rPr lang="ru-RU" sz="2800" dirty="0" smtClean="0"/>
              <a:t> </a:t>
            </a:r>
            <a:r>
              <a:rPr lang="en-US" sz="2800" dirty="0" smtClean="0"/>
              <a:t>be </a:t>
            </a:r>
            <a:r>
              <a:rPr lang="en-US" sz="2800" dirty="0"/>
              <a:t>classified into local regional, national and international markets</a:t>
            </a:r>
            <a:r>
              <a:rPr lang="en-US" sz="2800" dirty="0" smtClean="0"/>
              <a:t>.</a:t>
            </a:r>
            <a:endParaRPr lang="en-US" sz="2800" dirty="0"/>
          </a:p>
        </p:txBody>
      </p:sp>
    </p:spTree>
    <p:extLst>
      <p:ext uri="{BB962C8B-B14F-4D97-AF65-F5344CB8AC3E}">
        <p14:creationId xmlns:p14="http://schemas.microsoft.com/office/powerpoint/2010/main" val="2456066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go1.imgsmail.ru/imgpreview?key=739ecb9f1b6b4bd&amp;mb=imgdb_preview_1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130" y="4221088"/>
            <a:ext cx="3270870" cy="24387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97008"/>
            <a:ext cx="6172200" cy="1115767"/>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Disadvantages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627784" y="1811723"/>
            <a:ext cx="6030416" cy="2677656"/>
          </a:xfrm>
          <a:prstGeom prst="rect">
            <a:avLst/>
          </a:prstGeom>
        </p:spPr>
        <p:txBody>
          <a:bodyPr wrap="square">
            <a:spAutoFit/>
          </a:bodyPr>
          <a:lstStyle/>
          <a:p>
            <a:r>
              <a:rPr lang="en-US" sz="2800" dirty="0"/>
              <a:t>3. A monopolist often charges different prices for the same </a:t>
            </a:r>
            <a:r>
              <a:rPr lang="en-US" sz="2800" dirty="0" smtClean="0"/>
              <a:t>product from </a:t>
            </a:r>
            <a:r>
              <a:rPr lang="en-US" sz="2800" dirty="0"/>
              <a:t>different consumers. He extracts maximum price </a:t>
            </a:r>
            <a:r>
              <a:rPr lang="en-US" sz="2800" dirty="0" smtClean="0"/>
              <a:t>according to </a:t>
            </a:r>
            <a:r>
              <a:rPr lang="en-US" sz="2800" dirty="0"/>
              <a:t>the ability to pay of different consumers.</a:t>
            </a:r>
            <a:endParaRPr lang="ru-RU" sz="2500" dirty="0">
              <a:solidFill>
                <a:srgbClr val="FF0000"/>
              </a:solidFill>
            </a:endParaRPr>
          </a:p>
        </p:txBody>
      </p:sp>
      <p:pic>
        <p:nvPicPr>
          <p:cNvPr id="6146" name="Picture 2" descr="http://static.newsland.com/news_images/561/big_5613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4" y="4653136"/>
            <a:ext cx="238125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rvicedon.ru/images/stories/02-0009-1-oil-price-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34" y="35546"/>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591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9"/>
            <a:ext cx="6172200" cy="1043760"/>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Disadvantages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610443" y="1484784"/>
            <a:ext cx="6336704" cy="2246769"/>
          </a:xfrm>
          <a:prstGeom prst="rect">
            <a:avLst/>
          </a:prstGeom>
        </p:spPr>
        <p:txBody>
          <a:bodyPr wrap="square">
            <a:spAutoFit/>
          </a:bodyPr>
          <a:lstStyle/>
          <a:p>
            <a:r>
              <a:rPr lang="en-US" sz="2800" dirty="0"/>
              <a:t>4. A monopolist uses large-scale production and huge resources to</a:t>
            </a:r>
          </a:p>
          <a:p>
            <a:r>
              <a:rPr lang="en-US" sz="2800" dirty="0"/>
              <a:t>promote his own selfish interest. He may adopt wrong </a:t>
            </a:r>
            <a:r>
              <a:rPr lang="en-US" sz="2800" dirty="0" smtClean="0"/>
              <a:t>practices to </a:t>
            </a:r>
            <a:r>
              <a:rPr lang="en-US" sz="2800" dirty="0"/>
              <a:t>establish absolute monopoly power.</a:t>
            </a:r>
            <a:endParaRPr lang="ru-RU" sz="2500" dirty="0">
              <a:solidFill>
                <a:srgbClr val="FF0000"/>
              </a:solidFill>
            </a:endParaRPr>
          </a:p>
        </p:txBody>
      </p:sp>
      <p:pic>
        <p:nvPicPr>
          <p:cNvPr id="7170" name="Picture 2" descr="http://sdelanounas.ru/i/d/3/d3d3LnJ1c25hbm9uZXQucnUvdXBsb2FkL2libG9jay80YjIvbml0b2xfZmFjdG9yeS5qcGc_X19pZD0zMT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 y="3645024"/>
            <a:ext cx="47625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jlady.ru/wp-content/uploads/2012/03/muzh-ego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365104"/>
            <a:ext cx="2880320" cy="192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660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bankist.ru/files/u84/income_In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4" y="3255660"/>
            <a:ext cx="5354960" cy="35699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97008"/>
            <a:ext cx="6172200" cy="1475807"/>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Disadvantages of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5292080" y="1916832"/>
            <a:ext cx="3883880" cy="4401205"/>
          </a:xfrm>
          <a:prstGeom prst="rect">
            <a:avLst/>
          </a:prstGeom>
        </p:spPr>
        <p:txBody>
          <a:bodyPr wrap="square">
            <a:spAutoFit/>
          </a:bodyPr>
          <a:lstStyle/>
          <a:p>
            <a:r>
              <a:rPr lang="en-US" sz="2800" dirty="0"/>
              <a:t>5. In a country dominated by monopolies, wealth is concentrated </a:t>
            </a:r>
            <a:r>
              <a:rPr lang="en-US" sz="2800" dirty="0" smtClean="0"/>
              <a:t>in the </a:t>
            </a:r>
            <a:r>
              <a:rPr lang="en-US" sz="2800" dirty="0"/>
              <a:t>hands of a few. It will lead to inequality of incomes. This </a:t>
            </a:r>
            <a:r>
              <a:rPr lang="en-US" sz="2800" dirty="0" smtClean="0"/>
              <a:t>is against </a:t>
            </a:r>
            <a:r>
              <a:rPr lang="en-US" sz="2800" dirty="0"/>
              <a:t>the principle of the socialistic pattern of society.</a:t>
            </a:r>
            <a:endParaRPr lang="ru-RU" sz="2500" dirty="0">
              <a:solidFill>
                <a:srgbClr val="FF0000"/>
              </a:solidFill>
            </a:endParaRPr>
          </a:p>
        </p:txBody>
      </p:sp>
      <p:pic>
        <p:nvPicPr>
          <p:cNvPr id="8194" name="Picture 2" descr="http://go2.imgsmail.ru/imgpreview?key=1012879499dfbe0a&amp;mb=imgdb_preview_7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6632"/>
            <a:ext cx="22764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305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8"/>
            <a:ext cx="6172200" cy="1331791"/>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Methods of Controlling Monopoly</a:t>
            </a:r>
          </a:p>
        </p:txBody>
      </p:sp>
      <p:sp>
        <p:nvSpPr>
          <p:cNvPr id="4" name="Прямоугольник 3"/>
          <p:cNvSpPr/>
          <p:nvPr/>
        </p:nvSpPr>
        <p:spPr>
          <a:xfrm>
            <a:off x="2195736" y="1916832"/>
            <a:ext cx="6030416" cy="2677656"/>
          </a:xfrm>
          <a:prstGeom prst="rect">
            <a:avLst/>
          </a:prstGeom>
        </p:spPr>
        <p:txBody>
          <a:bodyPr wrap="square">
            <a:spAutoFit/>
          </a:bodyPr>
          <a:lstStyle/>
          <a:p>
            <a:r>
              <a:rPr lang="en-US" sz="2800" b="1" dirty="0" smtClean="0"/>
              <a:t>1</a:t>
            </a:r>
            <a:r>
              <a:rPr lang="en-US" sz="2800" b="1" dirty="0"/>
              <a:t>. Legislative Method: </a:t>
            </a:r>
            <a:r>
              <a:rPr lang="en-US" sz="2800" dirty="0"/>
              <a:t>Government can control monopolies </a:t>
            </a:r>
            <a:r>
              <a:rPr lang="en-US" sz="2800" dirty="0" smtClean="0"/>
              <a:t>by legal </a:t>
            </a:r>
            <a:r>
              <a:rPr lang="en-US" sz="2800" dirty="0"/>
              <a:t>actions. Anti-monopoly legislation has been enacted to </a:t>
            </a:r>
            <a:r>
              <a:rPr lang="en-US" sz="2800" dirty="0" smtClean="0"/>
              <a:t>check the </a:t>
            </a:r>
            <a:r>
              <a:rPr lang="en-US" sz="2800" dirty="0"/>
              <a:t>growth of monopoly. </a:t>
            </a:r>
            <a:endParaRPr lang="ru-RU" sz="2500" dirty="0">
              <a:solidFill>
                <a:srgbClr val="FF0000"/>
              </a:solidFill>
            </a:endParaRPr>
          </a:p>
        </p:txBody>
      </p:sp>
      <p:pic>
        <p:nvPicPr>
          <p:cNvPr id="9218" name="Picture 2" descr="http://agaroza.com/i/p/korupci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94421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reative.allmedia.ru/arc/300x225/photo_52838_%7B12C57C3C-61FD-4A18-8BD0-A4654EDCA21D%7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315013"/>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forexaw.com/TERMs/Economic_terms_and_concepts/Business/fimg5390633_Antitrestovskiy_zak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59" y="4594489"/>
            <a:ext cx="3878080" cy="226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093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i.xn----otbnhbdt5d1a.xn--p1ai/u/44/8d9160c49c11e38d98e1b0c45aa83f/-/%D0%A6%D0%B5%D0%BD%D1%8B%20%D0%BD%D0%B0%20%D1%83%D1%81%D0%BB%D1%83%D0%B3%D0%B8%20-%20%D0%BF%D1%80%D0%B0%D0%B9%D1%81%20%D0%BB%D0%B8%D1%81%D1%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149" y="476672"/>
            <a:ext cx="2801365" cy="21028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97008"/>
            <a:ext cx="6172200" cy="1043759"/>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Methods of Controlling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339752" y="2132856"/>
            <a:ext cx="6030416" cy="2246769"/>
          </a:xfrm>
          <a:prstGeom prst="rect">
            <a:avLst/>
          </a:prstGeom>
        </p:spPr>
        <p:txBody>
          <a:bodyPr wrap="square">
            <a:spAutoFit/>
          </a:bodyPr>
          <a:lstStyle/>
          <a:p>
            <a:r>
              <a:rPr lang="en-US" sz="2800" b="1" dirty="0"/>
              <a:t>2. Controlling Price and Output: </a:t>
            </a:r>
            <a:r>
              <a:rPr lang="en-US" sz="2800" dirty="0"/>
              <a:t>This method can be applied </a:t>
            </a:r>
            <a:r>
              <a:rPr lang="en-US" sz="2800" dirty="0" smtClean="0"/>
              <a:t>in the </a:t>
            </a:r>
            <a:r>
              <a:rPr lang="en-US" sz="2800" dirty="0"/>
              <a:t>case of natural monopolies. Government would fix either </a:t>
            </a:r>
            <a:r>
              <a:rPr lang="en-US" sz="2800" dirty="0" smtClean="0"/>
              <a:t>price or </a:t>
            </a:r>
            <a:r>
              <a:rPr lang="en-US" sz="2800" dirty="0"/>
              <a:t>output or both.</a:t>
            </a:r>
            <a:endParaRPr lang="ru-RU" sz="2500" dirty="0">
              <a:solidFill>
                <a:srgbClr val="FF0000"/>
              </a:solidFill>
            </a:endParaRPr>
          </a:p>
        </p:txBody>
      </p:sp>
      <p:pic>
        <p:nvPicPr>
          <p:cNvPr id="10242" name="Picture 2" descr="http://www.idealzub.ru/netcat_files/1/5/h_7bd034ccc334d197870019b60c59e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0" y="4379625"/>
            <a:ext cx="3071707" cy="181471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oonly.ru/wp-content/uploads/2012/01/demp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230" y="4869160"/>
            <a:ext cx="2739076" cy="179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97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cademy-progress.ru/image/cache/data/thumb__2010-09-23--12-39-55--875725_003_aaronstudiobcn-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51548"/>
            <a:ext cx="2699792" cy="2699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95536" y="462093"/>
            <a:ext cx="6172200" cy="1187775"/>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Methods of Controlling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18425" y="1772816"/>
            <a:ext cx="4469799" cy="3939540"/>
          </a:xfrm>
          <a:prstGeom prst="rect">
            <a:avLst/>
          </a:prstGeom>
        </p:spPr>
        <p:txBody>
          <a:bodyPr wrap="square">
            <a:spAutoFit/>
          </a:bodyPr>
          <a:lstStyle/>
          <a:p>
            <a:r>
              <a:rPr lang="en-US" sz="2500" b="1" dirty="0"/>
              <a:t>3. Taxation: </a:t>
            </a:r>
            <a:r>
              <a:rPr lang="en-US" sz="2500" dirty="0"/>
              <a:t>Taxation is another method by which the </a:t>
            </a:r>
            <a:r>
              <a:rPr lang="en-US" sz="2500" dirty="0" smtClean="0"/>
              <a:t>monopolistic</a:t>
            </a:r>
            <a:r>
              <a:rPr lang="ru-RU" sz="2500" dirty="0" smtClean="0"/>
              <a:t> </a:t>
            </a:r>
            <a:r>
              <a:rPr lang="en-US" sz="2500" dirty="0" smtClean="0"/>
              <a:t>power </a:t>
            </a:r>
            <a:r>
              <a:rPr lang="en-US" sz="2500" dirty="0"/>
              <a:t>can be prevented or restricted. Government can impose </a:t>
            </a:r>
            <a:r>
              <a:rPr lang="en-US" sz="2500" dirty="0" smtClean="0"/>
              <a:t>a lump-sum </a:t>
            </a:r>
            <a:r>
              <a:rPr lang="en-US" sz="2500" dirty="0"/>
              <a:t>tax on a m</a:t>
            </a:r>
            <a:r>
              <a:rPr lang="en-US" sz="2500" dirty="0" smtClean="0"/>
              <a:t>onopoly </a:t>
            </a:r>
            <a:r>
              <a:rPr lang="en-US" sz="2500" dirty="0"/>
              <a:t>firm, irrespective of its level of output.</a:t>
            </a:r>
          </a:p>
          <a:p>
            <a:pPr algn="ctr"/>
            <a:r>
              <a:rPr lang="en-US" sz="2500" b="1" dirty="0"/>
              <a:t>Consequently, its total profit will fall</a:t>
            </a:r>
            <a:r>
              <a:rPr lang="en-US" sz="2500" dirty="0"/>
              <a:t>.</a:t>
            </a:r>
            <a:endParaRPr lang="ru-RU" sz="2500" dirty="0">
              <a:solidFill>
                <a:srgbClr val="FF0000"/>
              </a:solidFill>
            </a:endParaRPr>
          </a:p>
        </p:txBody>
      </p:sp>
      <p:pic>
        <p:nvPicPr>
          <p:cNvPr id="11268" name="Picture 4" descr="http://www.fresher.ru/images5/neobychnye-nalog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77490"/>
            <a:ext cx="2678832" cy="331809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profi-forex.org/system/news/16_cen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512860"/>
            <a:ext cx="2232248" cy="222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85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8"/>
            <a:ext cx="6172200" cy="1115767"/>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Methods of Controlling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571998" y="1916832"/>
            <a:ext cx="8280919" cy="1815882"/>
          </a:xfrm>
          <a:prstGeom prst="rect">
            <a:avLst/>
          </a:prstGeom>
        </p:spPr>
        <p:txBody>
          <a:bodyPr wrap="square">
            <a:spAutoFit/>
          </a:bodyPr>
          <a:lstStyle/>
          <a:p>
            <a:r>
              <a:rPr lang="en-US" sz="2800" b="1" dirty="0"/>
              <a:t>4. </a:t>
            </a:r>
            <a:r>
              <a:rPr lang="en-US" sz="2800" b="1" dirty="0" smtClean="0"/>
              <a:t>Nationalization: </a:t>
            </a:r>
            <a:r>
              <a:rPr lang="en-US" sz="2800" dirty="0" smtClean="0"/>
              <a:t>Nationalizing </a:t>
            </a:r>
            <a:r>
              <a:rPr lang="en-US" sz="2800" dirty="0"/>
              <a:t>big companies is one of </a:t>
            </a:r>
            <a:r>
              <a:rPr lang="en-US" sz="2800" dirty="0" smtClean="0"/>
              <a:t>the solutions</a:t>
            </a:r>
            <a:r>
              <a:rPr lang="en-US" sz="2800" dirty="0"/>
              <a:t>. </a:t>
            </a:r>
            <a:endParaRPr lang="en-US" sz="2800" dirty="0" smtClean="0"/>
          </a:p>
          <a:p>
            <a:r>
              <a:rPr lang="en-US" sz="2800" dirty="0" smtClean="0"/>
              <a:t>Government </a:t>
            </a:r>
            <a:r>
              <a:rPr lang="en-US" sz="2800" dirty="0"/>
              <a:t>may take over such monopolistic </a:t>
            </a:r>
            <a:r>
              <a:rPr lang="en-US" sz="2800" dirty="0" smtClean="0"/>
              <a:t>companies, which </a:t>
            </a:r>
            <a:r>
              <a:rPr lang="en-US" sz="2800" dirty="0"/>
              <a:t>are exploiting the consumers.</a:t>
            </a:r>
            <a:endParaRPr lang="ru-RU" sz="2500" dirty="0">
              <a:solidFill>
                <a:srgbClr val="FF0000"/>
              </a:solidFill>
            </a:endParaRPr>
          </a:p>
        </p:txBody>
      </p:sp>
      <p:pic>
        <p:nvPicPr>
          <p:cNvPr id="12290" name="Picture 2" descr="http://xn--80ajoghfjyj0a.xn--p1ai/uploads/media/illustration/791/4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8" y="4398112"/>
            <a:ext cx="3174710" cy="238103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mirnyatom.net/wp-content/uploads/2012/03/495_10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555208"/>
            <a:ext cx="3056781" cy="206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84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8"/>
            <a:ext cx="6172200" cy="1547815"/>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Methods of Controlling Monopoly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0" y="1916832"/>
            <a:ext cx="6533845" cy="2677656"/>
          </a:xfrm>
          <a:prstGeom prst="rect">
            <a:avLst/>
          </a:prstGeom>
        </p:spPr>
        <p:txBody>
          <a:bodyPr wrap="square">
            <a:spAutoFit/>
          </a:bodyPr>
          <a:lstStyle/>
          <a:p>
            <a:r>
              <a:rPr lang="en-US" sz="2800" b="1" dirty="0"/>
              <a:t>5. Consumer’s Association</a:t>
            </a:r>
            <a:r>
              <a:rPr lang="en-US" sz="2800" dirty="0"/>
              <a:t>: The growth of monopoly power </a:t>
            </a:r>
            <a:r>
              <a:rPr lang="en-US" sz="2800" dirty="0" smtClean="0"/>
              <a:t>can also </a:t>
            </a:r>
            <a:r>
              <a:rPr lang="en-US" sz="2800" dirty="0"/>
              <a:t>be controlled by encouraging the formation of </a:t>
            </a:r>
            <a:r>
              <a:rPr lang="en-US" sz="2800" dirty="0" smtClean="0"/>
              <a:t>consumers associations </a:t>
            </a:r>
            <a:r>
              <a:rPr lang="en-US" sz="2800" dirty="0"/>
              <a:t>to improve the bargaining power of consumers.</a:t>
            </a:r>
            <a:endParaRPr lang="ru-RU" sz="2500" dirty="0">
              <a:solidFill>
                <a:srgbClr val="FF0000"/>
              </a:solidFill>
            </a:endParaRPr>
          </a:p>
        </p:txBody>
      </p:sp>
      <p:pic>
        <p:nvPicPr>
          <p:cNvPr id="1026" name="Picture 2" descr="http://www.echomsk.spb.ru/upload/resize_cache/reportages/34d/192_160_2/34dd25bb6c1df31fdcb26ccb4d7750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4594488"/>
            <a:ext cx="2417635" cy="20146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ussretail.info/uploads/posts/2012-06/1340698769_5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932" y="4233676"/>
            <a:ext cx="3515544" cy="234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2871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9"/>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Price Discrimination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0" y="836712"/>
            <a:ext cx="6749869" cy="3539430"/>
          </a:xfrm>
          <a:prstGeom prst="rect">
            <a:avLst/>
          </a:prstGeom>
        </p:spPr>
        <p:txBody>
          <a:bodyPr wrap="square">
            <a:spAutoFit/>
          </a:bodyPr>
          <a:lstStyle/>
          <a:p>
            <a:r>
              <a:rPr lang="en-US" sz="2800" dirty="0" smtClean="0"/>
              <a:t>Price </a:t>
            </a:r>
            <a:r>
              <a:rPr lang="en-US" sz="2800" dirty="0"/>
              <a:t>discrimination means the practice of selling the </a:t>
            </a:r>
            <a:r>
              <a:rPr lang="en-US" sz="2800" dirty="0" smtClean="0"/>
              <a:t>same commodity </a:t>
            </a:r>
            <a:r>
              <a:rPr lang="en-US" sz="2800" dirty="0"/>
              <a:t>at different prices to different buyers. If the </a:t>
            </a:r>
            <a:r>
              <a:rPr lang="en-US" sz="2800" dirty="0" smtClean="0"/>
              <a:t>monopolist charges </a:t>
            </a:r>
            <a:r>
              <a:rPr lang="en-US" sz="2800" dirty="0"/>
              <a:t>different prices from different consumers for the same</a:t>
            </a:r>
          </a:p>
          <a:p>
            <a:r>
              <a:rPr lang="en-US" sz="2800" dirty="0"/>
              <a:t>commodity, it is called price </a:t>
            </a:r>
            <a:r>
              <a:rPr lang="en-US" sz="2800" dirty="0" smtClean="0"/>
              <a:t>discrimination </a:t>
            </a:r>
            <a:r>
              <a:rPr lang="en-US" sz="2800" dirty="0"/>
              <a:t>or discriminating monopoly</a:t>
            </a:r>
            <a:r>
              <a:rPr lang="en-US" sz="2800" dirty="0" smtClean="0"/>
              <a:t>.</a:t>
            </a:r>
            <a:endParaRPr lang="en-US" sz="2800" dirty="0"/>
          </a:p>
        </p:txBody>
      </p:sp>
      <p:pic>
        <p:nvPicPr>
          <p:cNvPr id="2050" name="Picture 2" descr="http://ukr-advokat.org.ua/wp-content/uploads/2014/05/4608ae7e903c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5" y="4725144"/>
            <a:ext cx="2159985" cy="21599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rodawez.ru/wp-content/uploads/2013/09/zenovaya-diskriminazi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05064"/>
            <a:ext cx="57150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652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orexaw.com/TERMs/Economic_terms_and_concepts/Business/fimg5390513_Uslovie_tsenovoy_diskriminats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926463"/>
            <a:ext cx="3552329" cy="293067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97009"/>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Price Discrimination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1" y="836712"/>
            <a:ext cx="6030416" cy="3539430"/>
          </a:xfrm>
          <a:prstGeom prst="rect">
            <a:avLst/>
          </a:prstGeom>
        </p:spPr>
        <p:txBody>
          <a:bodyPr wrap="square">
            <a:spAutoFit/>
          </a:bodyPr>
          <a:lstStyle/>
          <a:p>
            <a:endParaRPr lang="en-US" sz="2800" b="1" dirty="0" smtClean="0"/>
          </a:p>
          <a:p>
            <a:r>
              <a:rPr lang="en-US" sz="2800" dirty="0" smtClean="0"/>
              <a:t>Price </a:t>
            </a:r>
            <a:r>
              <a:rPr lang="en-US" sz="2800" dirty="0"/>
              <a:t>discrimination may be defined as “</a:t>
            </a:r>
            <a:r>
              <a:rPr lang="en-US" sz="2800" i="1" dirty="0"/>
              <a:t>the sale of technically</a:t>
            </a:r>
          </a:p>
          <a:p>
            <a:r>
              <a:rPr lang="en-US" sz="2800" i="1" dirty="0"/>
              <a:t>similar products at prices which are not proportional to marginal</a:t>
            </a:r>
          </a:p>
          <a:p>
            <a:r>
              <a:rPr lang="en-US" sz="2800" i="1" dirty="0"/>
              <a:t>cost</a:t>
            </a:r>
            <a:r>
              <a:rPr lang="en-US" sz="2800" dirty="0"/>
              <a:t>”. For example, all cinema theatres charge different prices for</a:t>
            </a:r>
          </a:p>
          <a:p>
            <a:r>
              <a:rPr lang="en-US" sz="2800" dirty="0"/>
              <a:t>different classes of people.</a:t>
            </a:r>
            <a:endParaRPr lang="ru-RU" sz="2500" dirty="0">
              <a:solidFill>
                <a:srgbClr val="FF0000"/>
              </a:solidFill>
            </a:endParaRPr>
          </a:p>
        </p:txBody>
      </p:sp>
    </p:spTree>
    <p:extLst>
      <p:ext uri="{BB962C8B-B14F-4D97-AF65-F5344CB8AC3E}">
        <p14:creationId xmlns:p14="http://schemas.microsoft.com/office/powerpoint/2010/main" val="985012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r>
              <a:rPr lang="en-US" sz="2800" dirty="0"/>
              <a:t>Classification of Markets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092738" y="836712"/>
            <a:ext cx="5727733" cy="4832092"/>
          </a:xfrm>
          <a:prstGeom prst="rect">
            <a:avLst/>
          </a:prstGeom>
        </p:spPr>
        <p:txBody>
          <a:bodyPr wrap="square">
            <a:spAutoFit/>
          </a:bodyPr>
          <a:lstStyle/>
          <a:p>
            <a:r>
              <a:rPr lang="en-US" sz="2800" b="1" dirty="0" smtClean="0"/>
              <a:t>Local </a:t>
            </a:r>
            <a:r>
              <a:rPr lang="en-US" sz="2800" b="1" dirty="0"/>
              <a:t>Market</a:t>
            </a:r>
          </a:p>
          <a:p>
            <a:r>
              <a:rPr lang="en-US" sz="2800" dirty="0"/>
              <a:t>A local market for a product exists when buyers and sellers </a:t>
            </a:r>
            <a:r>
              <a:rPr lang="en-US" sz="2800" dirty="0" smtClean="0"/>
              <a:t>of</a:t>
            </a:r>
            <a:r>
              <a:rPr lang="ru-RU" sz="2800" dirty="0" smtClean="0"/>
              <a:t> </a:t>
            </a:r>
            <a:r>
              <a:rPr lang="en-US" sz="2800" dirty="0" smtClean="0"/>
              <a:t>commodity </a:t>
            </a:r>
            <a:r>
              <a:rPr lang="en-US" sz="2800" dirty="0"/>
              <a:t>carry on business in a particular locality or village or </a:t>
            </a:r>
            <a:r>
              <a:rPr lang="en-US" sz="2800" dirty="0" smtClean="0"/>
              <a:t>area</a:t>
            </a:r>
            <a:r>
              <a:rPr lang="ru-RU" sz="2800" dirty="0" smtClean="0"/>
              <a:t> </a:t>
            </a:r>
            <a:r>
              <a:rPr lang="en-US" sz="2800" dirty="0" smtClean="0"/>
              <a:t>where </a:t>
            </a:r>
            <a:r>
              <a:rPr lang="en-US" sz="2800" dirty="0"/>
              <a:t>the demand and supply conditions are influenced by </a:t>
            </a:r>
            <a:r>
              <a:rPr lang="en-US" sz="2800" dirty="0" smtClean="0"/>
              <a:t>local conditions </a:t>
            </a:r>
            <a:r>
              <a:rPr lang="en-US" sz="2800" dirty="0"/>
              <a:t>only. E.g. Perishable goods like milk and vegetables </a:t>
            </a:r>
            <a:r>
              <a:rPr lang="en-US" sz="2800" dirty="0" smtClean="0"/>
              <a:t>and</a:t>
            </a:r>
            <a:r>
              <a:rPr lang="ru-RU" sz="2800" dirty="0" smtClean="0"/>
              <a:t> </a:t>
            </a:r>
            <a:r>
              <a:rPr lang="en-US" sz="2800" dirty="0" smtClean="0"/>
              <a:t>bulky </a:t>
            </a:r>
            <a:r>
              <a:rPr lang="en-US" sz="2800" dirty="0"/>
              <a:t>articles like bricks and stones.</a:t>
            </a:r>
            <a:endParaRPr lang="ru-RU" sz="2500" dirty="0">
              <a:solidFill>
                <a:srgbClr val="FF0000"/>
              </a:solidFill>
            </a:endParaRPr>
          </a:p>
        </p:txBody>
      </p:sp>
      <p:pic>
        <p:nvPicPr>
          <p:cNvPr id="7170" name="Picture 2" descr="http://img.tyt.by/n/0d/f/rynok_ovoshc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go4.imgsmail.ru/imgpreview?key=5df0fb958dbbeacd&amp;mb=imgdb_preview_2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 y="4509120"/>
            <a:ext cx="3126360" cy="207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77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9"/>
            <a:ext cx="6172200" cy="504056"/>
          </a:xfrm>
        </p:spPr>
        <p:txBody>
          <a:bodyPr>
            <a:noAutofit/>
          </a:bodyPr>
          <a:lstStyle/>
          <a:p>
            <a:pPr algn="ctr"/>
            <a:r>
              <a:rPr lang="en-US" sz="3200" dirty="0">
                <a:solidFill>
                  <a:schemeClr val="tx1"/>
                </a:solidFill>
                <a:effectLst>
                  <a:outerShdw blurRad="38100" dist="38100" dir="2700000" algn="tl">
                    <a:srgbClr val="000000">
                      <a:alpha val="43137"/>
                    </a:srgbClr>
                  </a:outerShdw>
                </a:effectLst>
              </a:rPr>
              <a:t>Monopolistic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1043608" y="836712"/>
            <a:ext cx="7129419" cy="3539430"/>
          </a:xfrm>
          <a:prstGeom prst="rect">
            <a:avLst/>
          </a:prstGeom>
        </p:spPr>
        <p:txBody>
          <a:bodyPr wrap="square">
            <a:spAutoFit/>
          </a:bodyPr>
          <a:lstStyle/>
          <a:p>
            <a:r>
              <a:rPr lang="en-US" sz="2800" dirty="0" smtClean="0"/>
              <a:t>Monopolistic </a:t>
            </a:r>
            <a:r>
              <a:rPr lang="en-US" sz="2800" dirty="0"/>
              <a:t>competition, as the name itself implies, is a blending</a:t>
            </a:r>
          </a:p>
          <a:p>
            <a:r>
              <a:rPr lang="en-US" sz="2800" dirty="0"/>
              <a:t>of monopoly and competition. Monopolistic competition refers to </a:t>
            </a:r>
            <a:r>
              <a:rPr lang="en-US" sz="2800" dirty="0" smtClean="0"/>
              <a:t>the market </a:t>
            </a:r>
            <a:r>
              <a:rPr lang="en-US" sz="2800" dirty="0"/>
              <a:t>situation in which a large number of sellers produce goods </a:t>
            </a:r>
            <a:r>
              <a:rPr lang="en-US" sz="2800" dirty="0" smtClean="0"/>
              <a:t>which are </a:t>
            </a:r>
            <a:r>
              <a:rPr lang="en-US" sz="2800" dirty="0"/>
              <a:t>close substitutes of one another. The products are similar but </a:t>
            </a:r>
            <a:r>
              <a:rPr lang="en-US" sz="2800" dirty="0" smtClean="0"/>
              <a:t>not identical</a:t>
            </a:r>
            <a:r>
              <a:rPr lang="en-US" sz="2800" dirty="0"/>
              <a:t>. </a:t>
            </a:r>
            <a:endParaRPr lang="ru-RU" sz="2500" dirty="0">
              <a:solidFill>
                <a:srgbClr val="FF0000"/>
              </a:solidFill>
            </a:endParaRPr>
          </a:p>
        </p:txBody>
      </p:sp>
      <p:pic>
        <p:nvPicPr>
          <p:cNvPr id="5122" name="Picture 2" descr="http://fingus.ru/pict/pict103/konkurents_7788_9333_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12" y="4809713"/>
            <a:ext cx="2247172" cy="16853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vtotranskont.ru/show_image.php?filename=photo/547225538f56b.jpg&amp;width=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556" y="4077071"/>
            <a:ext cx="2793444" cy="275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04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prime.ria.ru/images/76062/82/7606282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49" y="620688"/>
            <a:ext cx="2426278" cy="13681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97008"/>
            <a:ext cx="6172200" cy="611711"/>
          </a:xfrm>
        </p:spPr>
        <p:txBody>
          <a:bodyPr>
            <a:noAutofit/>
          </a:bodyPr>
          <a:lstStyle/>
          <a:p>
            <a:pPr algn="ctr"/>
            <a:r>
              <a:rPr lang="en-US" sz="2400" dirty="0">
                <a:solidFill>
                  <a:schemeClr val="tx1"/>
                </a:solidFill>
                <a:effectLst>
                  <a:outerShdw blurRad="38100" dist="38100" dir="2700000" algn="tl">
                    <a:srgbClr val="000000">
                      <a:alpha val="43137"/>
                    </a:srgbClr>
                  </a:outerShdw>
                </a:effectLst>
              </a:rPr>
              <a:t>Characteristics of Monopolistic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0" y="1052736"/>
            <a:ext cx="6605853" cy="3539430"/>
          </a:xfrm>
          <a:prstGeom prst="rect">
            <a:avLst/>
          </a:prstGeom>
        </p:spPr>
        <p:txBody>
          <a:bodyPr wrap="square">
            <a:spAutoFit/>
          </a:bodyPr>
          <a:lstStyle/>
          <a:p>
            <a:pPr marL="514350" indent="-514350">
              <a:buAutoNum type="arabicParenR"/>
            </a:pPr>
            <a:r>
              <a:rPr lang="en-US" sz="2800" b="1" dirty="0" smtClean="0"/>
              <a:t>Existence </a:t>
            </a:r>
            <a:r>
              <a:rPr lang="en-US" sz="2800" b="1" dirty="0"/>
              <a:t>of Large Number of </a:t>
            </a:r>
            <a:r>
              <a:rPr lang="en-US" sz="2800" b="1" dirty="0" smtClean="0"/>
              <a:t>firms</a:t>
            </a:r>
          </a:p>
          <a:p>
            <a:r>
              <a:rPr lang="en-US" sz="2800" b="1" dirty="0" smtClean="0"/>
              <a:t> </a:t>
            </a:r>
            <a:r>
              <a:rPr lang="en-US" sz="2800" dirty="0"/>
              <a:t>Under </a:t>
            </a:r>
            <a:r>
              <a:rPr lang="en-US" sz="2800" dirty="0" smtClean="0"/>
              <a:t>monopolistic competition</a:t>
            </a:r>
            <a:r>
              <a:rPr lang="en-US" sz="2800" dirty="0"/>
              <a:t>, the number of firms producing a </a:t>
            </a:r>
            <a:r>
              <a:rPr lang="en-US" sz="2800" dirty="0" smtClean="0"/>
              <a:t>commodity </a:t>
            </a:r>
            <a:r>
              <a:rPr lang="en-US" sz="2800" dirty="0"/>
              <a:t>will be </a:t>
            </a:r>
            <a:r>
              <a:rPr lang="en-US" sz="2800" dirty="0" smtClean="0"/>
              <a:t>very large</a:t>
            </a:r>
            <a:r>
              <a:rPr lang="en-US" sz="2800" dirty="0"/>
              <a:t>. The term ‘very large’ denotes that contribution of each </a:t>
            </a:r>
            <a:r>
              <a:rPr lang="en-US" sz="2800" dirty="0" smtClean="0"/>
              <a:t>firm towards </a:t>
            </a:r>
            <a:r>
              <a:rPr lang="en-US" sz="2800" dirty="0"/>
              <a:t>the total demand of the product is small. </a:t>
            </a:r>
            <a:endParaRPr lang="ru-RU" sz="2500" dirty="0">
              <a:solidFill>
                <a:srgbClr val="FF0000"/>
              </a:solidFill>
            </a:endParaRPr>
          </a:p>
        </p:txBody>
      </p:sp>
      <p:pic>
        <p:nvPicPr>
          <p:cNvPr id="6146" name="Picture 2" descr="http://arsmotorsgroup.ru/uploads/posts/2012-08/1344502354_g-ener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5373216"/>
            <a:ext cx="3254934" cy="11879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olligator.ru/Reitng/2011/7Brendov/Lyko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851158"/>
            <a:ext cx="2428900" cy="182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595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341187"/>
            <a:ext cx="6172200" cy="711550"/>
          </a:xfrm>
        </p:spPr>
        <p:txBody>
          <a:bodyPr>
            <a:normAutofit fontScale="90000"/>
          </a:bodyPr>
          <a:lstStyle/>
          <a:p>
            <a:r>
              <a:rPr lang="en-US" sz="2700" dirty="0">
                <a:solidFill>
                  <a:schemeClr val="tx1"/>
                </a:solidFill>
                <a:effectLst>
                  <a:outerShdw blurRad="38100" dist="38100" dir="2700000" algn="tl">
                    <a:srgbClr val="000000">
                      <a:alpha val="43137"/>
                    </a:srgbClr>
                  </a:outerShdw>
                </a:effectLst>
              </a:rPr>
              <a:t>Characteristics of Monopolistic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1979712" y="1268760"/>
            <a:ext cx="7056784" cy="3970318"/>
          </a:xfrm>
          <a:prstGeom prst="rect">
            <a:avLst/>
          </a:prstGeom>
        </p:spPr>
        <p:txBody>
          <a:bodyPr wrap="square">
            <a:spAutoFit/>
          </a:bodyPr>
          <a:lstStyle/>
          <a:p>
            <a:r>
              <a:rPr lang="en-US" sz="2800" dirty="0" smtClean="0"/>
              <a:t>2. </a:t>
            </a:r>
            <a:r>
              <a:rPr lang="en-US" sz="2800" b="1" dirty="0" smtClean="0"/>
              <a:t>Product </a:t>
            </a:r>
            <a:r>
              <a:rPr lang="en-US" sz="2800" b="1" dirty="0"/>
              <a:t>differentiation</a:t>
            </a:r>
            <a:r>
              <a:rPr lang="en-US" sz="2800" dirty="0"/>
              <a:t>: Product differentiation is the essence </a:t>
            </a:r>
            <a:r>
              <a:rPr lang="en-US" sz="2800" dirty="0" smtClean="0"/>
              <a:t>of monopolistic </a:t>
            </a:r>
            <a:r>
              <a:rPr lang="en-US" sz="2800" dirty="0"/>
              <a:t>competition. Product </a:t>
            </a:r>
            <a:r>
              <a:rPr lang="en-US" sz="2800" dirty="0" smtClean="0"/>
              <a:t>differentiation </a:t>
            </a:r>
            <a:r>
              <a:rPr lang="en-US" sz="2800" dirty="0"/>
              <a:t>is the process of</a:t>
            </a:r>
          </a:p>
          <a:p>
            <a:r>
              <a:rPr lang="en-US" sz="2800" dirty="0"/>
              <a:t>altering goods that serve the same purpose so that they differ in minor</a:t>
            </a:r>
          </a:p>
          <a:p>
            <a:r>
              <a:rPr lang="en-US" sz="2800" dirty="0"/>
              <a:t>ways</a:t>
            </a:r>
            <a:r>
              <a:rPr lang="en-US" sz="2800" dirty="0" smtClean="0"/>
              <a:t>. </a:t>
            </a:r>
          </a:p>
          <a:p>
            <a:r>
              <a:rPr lang="en-US" sz="2800" dirty="0"/>
              <a:t>For example, soft drinks, "Lemonade", "Duchess", "Baikal"</a:t>
            </a:r>
            <a:endParaRPr lang="en-US" sz="2800" dirty="0"/>
          </a:p>
        </p:txBody>
      </p:sp>
      <p:pic>
        <p:nvPicPr>
          <p:cNvPr id="7170" name="Picture 2" descr="http://moole.ru/uploads/posts/2010-11/1288878297_12785272381_47_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28" y="5239078"/>
            <a:ext cx="2036998" cy="152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727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go2.imgsmail.ru/imgpreview?key=e79087cfda2bbbb&amp;mb=imgdb_preview_5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5013176"/>
            <a:ext cx="2200275" cy="16478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699792" y="326923"/>
            <a:ext cx="6172200" cy="711550"/>
          </a:xfrm>
        </p:spPr>
        <p:txBody>
          <a:bodyPr>
            <a:normAutofit fontScale="90000"/>
          </a:bodyPr>
          <a:lstStyle/>
          <a:p>
            <a:r>
              <a:rPr lang="en-US" sz="2700" dirty="0">
                <a:solidFill>
                  <a:schemeClr val="tx1"/>
                </a:solidFill>
                <a:effectLst>
                  <a:outerShdw blurRad="38100" dist="38100" dir="2700000" algn="tl">
                    <a:srgbClr val="000000">
                      <a:alpha val="43137"/>
                    </a:srgbClr>
                  </a:outerShdw>
                </a:effectLst>
              </a:rPr>
              <a:t>Characteristics of Monopolistic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1979712" y="1268760"/>
            <a:ext cx="7056784" cy="4401205"/>
          </a:xfrm>
          <a:prstGeom prst="rect">
            <a:avLst/>
          </a:prstGeom>
        </p:spPr>
        <p:txBody>
          <a:bodyPr wrap="square">
            <a:spAutoFit/>
          </a:bodyPr>
          <a:lstStyle/>
          <a:p>
            <a:r>
              <a:rPr lang="en-US" sz="2800" dirty="0" smtClean="0"/>
              <a:t>Product </a:t>
            </a:r>
            <a:r>
              <a:rPr lang="en-US" sz="2800" dirty="0"/>
              <a:t>differentiation is attempted through (a) physical difference; (b)</a:t>
            </a:r>
          </a:p>
          <a:p>
            <a:r>
              <a:rPr lang="en-US" sz="2800" dirty="0"/>
              <a:t>quality difference; (c) imaginary difference and (d) purchase benefit</a:t>
            </a:r>
          </a:p>
          <a:p>
            <a:r>
              <a:rPr lang="en-US" sz="2800" dirty="0"/>
              <a:t>difference. It may be by using different quality of the raw material and</a:t>
            </a:r>
          </a:p>
          <a:p>
            <a:r>
              <a:rPr lang="en-US" sz="2800" dirty="0"/>
              <a:t>different chemicals and mixtures used in the product. Difference </a:t>
            </a:r>
            <a:r>
              <a:rPr lang="en-US" sz="2800" dirty="0" smtClean="0"/>
              <a:t>in workmanship</a:t>
            </a:r>
            <a:r>
              <a:rPr lang="en-US" sz="2800" dirty="0"/>
              <a:t>, durability and strength will also make </a:t>
            </a:r>
            <a:r>
              <a:rPr lang="en-US" sz="2800" dirty="0" smtClean="0"/>
              <a:t>product differentiation</a:t>
            </a:r>
            <a:r>
              <a:rPr lang="en-US" sz="2800" dirty="0"/>
              <a:t>. </a:t>
            </a:r>
            <a:endParaRPr lang="ru-RU" sz="2800" dirty="0"/>
          </a:p>
        </p:txBody>
      </p:sp>
      <p:pic>
        <p:nvPicPr>
          <p:cNvPr id="8194" name="Picture 2" descr="http://he4to.ru/uploads/posts/2009-05/1241529168_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63" y="188640"/>
            <a:ext cx="1889649" cy="155679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kz.all.biz/img/kz/service_catalog/13783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08" y="5085183"/>
            <a:ext cx="1769769" cy="176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2560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randingstrategyinsider.com/images/old/6a00d83451b74a69e20168e654b699970c-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5074433"/>
            <a:ext cx="2376264" cy="166088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ladywdele.org/wp-content/uploads/2012/03/brendy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88640"/>
            <a:ext cx="3011488" cy="225861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79512" y="494852"/>
            <a:ext cx="6172200" cy="683719"/>
          </a:xfrm>
        </p:spPr>
        <p:txBody>
          <a:bodyPr>
            <a:noAutofit/>
          </a:bodyPr>
          <a:lstStyle/>
          <a:p>
            <a:r>
              <a:rPr lang="en-US" sz="2400" dirty="0">
                <a:solidFill>
                  <a:schemeClr val="tx1"/>
                </a:solidFill>
                <a:effectLst>
                  <a:outerShdw blurRad="38100" dist="38100" dir="2700000" algn="tl">
                    <a:srgbClr val="000000">
                      <a:alpha val="43137"/>
                    </a:srgbClr>
                  </a:outerShdw>
                </a:effectLst>
              </a:rPr>
              <a:t>Characteristics of Monopolistic </a:t>
            </a:r>
            <a:r>
              <a:rPr lang="en-US" sz="2400" dirty="0" smtClean="0">
                <a:solidFill>
                  <a:schemeClr val="tx1"/>
                </a:solidFill>
                <a:effectLst>
                  <a:outerShdw blurRad="38100" dist="38100" dir="2700000" algn="tl">
                    <a:srgbClr val="000000">
                      <a:alpha val="43137"/>
                    </a:srgbClr>
                  </a:outerShdw>
                </a:effectLst>
              </a:rPr>
              <a:t>Competition</a:t>
            </a:r>
            <a:endParaRPr lang="en-US" sz="2400" dirty="0">
              <a:solidFill>
                <a:schemeClr val="tx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611560" y="1268760"/>
            <a:ext cx="6030416" cy="3970318"/>
          </a:xfrm>
          <a:prstGeom prst="rect">
            <a:avLst/>
          </a:prstGeom>
        </p:spPr>
        <p:txBody>
          <a:bodyPr wrap="square">
            <a:spAutoFit/>
          </a:bodyPr>
          <a:lstStyle/>
          <a:p>
            <a:endParaRPr lang="en-US" sz="2800" dirty="0" smtClean="0"/>
          </a:p>
          <a:p>
            <a:r>
              <a:rPr lang="en-US" sz="2800" dirty="0" smtClean="0"/>
              <a:t>3) </a:t>
            </a:r>
            <a:r>
              <a:rPr lang="en-US" sz="2800" b="1" dirty="0" smtClean="0"/>
              <a:t>Selling Costs</a:t>
            </a:r>
            <a:endParaRPr lang="en-US" sz="2800" dirty="0" smtClean="0"/>
          </a:p>
          <a:p>
            <a:r>
              <a:rPr lang="en-US" sz="2800" dirty="0" smtClean="0"/>
              <a:t>From </a:t>
            </a:r>
            <a:r>
              <a:rPr lang="en-US" sz="2800" dirty="0"/>
              <a:t>the discussion of ‘product differentiation</a:t>
            </a:r>
            <a:r>
              <a:rPr lang="en-US" sz="2800" dirty="0" smtClean="0"/>
              <a:t>’, we </a:t>
            </a:r>
            <a:r>
              <a:rPr lang="en-US" sz="2800" dirty="0"/>
              <a:t>can infer that the producer under monopolistic competition has </a:t>
            </a:r>
            <a:r>
              <a:rPr lang="en-US" sz="2800" dirty="0" smtClean="0"/>
              <a:t>to incur </a:t>
            </a:r>
            <a:r>
              <a:rPr lang="en-US" sz="2800" dirty="0"/>
              <a:t>expenses to </a:t>
            </a:r>
            <a:r>
              <a:rPr lang="en-US" sz="2800" dirty="0" smtClean="0"/>
              <a:t>popularize </a:t>
            </a:r>
            <a:r>
              <a:rPr lang="en-US" sz="2800" dirty="0"/>
              <a:t>his brand. This expenditure involved </a:t>
            </a:r>
            <a:r>
              <a:rPr lang="en-US" sz="2800" dirty="0" smtClean="0"/>
              <a:t>in selling </a:t>
            </a:r>
            <a:r>
              <a:rPr lang="en-US" sz="2800" dirty="0"/>
              <a:t>the product is called selling cost. </a:t>
            </a:r>
            <a:endParaRPr lang="ru-RU" sz="2800" dirty="0"/>
          </a:p>
        </p:txBody>
      </p:sp>
    </p:spTree>
    <p:extLst>
      <p:ext uri="{BB962C8B-B14F-4D97-AF65-F5344CB8AC3E}">
        <p14:creationId xmlns:p14="http://schemas.microsoft.com/office/powerpoint/2010/main" val="2008118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9"/>
            <a:ext cx="6172200" cy="683719"/>
          </a:xfrm>
        </p:spPr>
        <p:txBody>
          <a:bodyPr>
            <a:noAutofit/>
          </a:bodyPr>
          <a:lstStyle/>
          <a:p>
            <a:r>
              <a:rPr lang="en-US" sz="2400" dirty="0">
                <a:solidFill>
                  <a:schemeClr val="tx1"/>
                </a:solidFill>
                <a:effectLst>
                  <a:outerShdw blurRad="38100" dist="38100" dir="2700000" algn="tl">
                    <a:srgbClr val="000000">
                      <a:alpha val="43137"/>
                    </a:srgbClr>
                  </a:outerShdw>
                </a:effectLst>
              </a:rPr>
              <a:t>Characteristics of Monopolistic </a:t>
            </a:r>
            <a:r>
              <a:rPr lang="en-US" sz="2400" dirty="0" smtClean="0">
                <a:solidFill>
                  <a:schemeClr val="tx1"/>
                </a:solidFill>
                <a:effectLst>
                  <a:outerShdw blurRad="38100" dist="38100" dir="2700000" algn="tl">
                    <a:srgbClr val="000000">
                      <a:alpha val="43137"/>
                    </a:srgbClr>
                  </a:outerShdw>
                </a:effectLst>
              </a:rPr>
              <a:t>Competition</a:t>
            </a:r>
            <a:endParaRPr lang="en-US" sz="2400" dirty="0">
              <a:solidFill>
                <a:schemeClr val="tx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699792" y="836712"/>
            <a:ext cx="6030416" cy="3108543"/>
          </a:xfrm>
          <a:prstGeom prst="rect">
            <a:avLst/>
          </a:prstGeom>
        </p:spPr>
        <p:txBody>
          <a:bodyPr wrap="square">
            <a:spAutoFit/>
          </a:bodyPr>
          <a:lstStyle/>
          <a:p>
            <a:endParaRPr lang="en-US" sz="2800" dirty="0" smtClean="0"/>
          </a:p>
          <a:p>
            <a:r>
              <a:rPr lang="en-US" sz="2800" dirty="0"/>
              <a:t>According to Prof. Chamberlin,</a:t>
            </a:r>
          </a:p>
          <a:p>
            <a:r>
              <a:rPr lang="en-US" sz="2800" dirty="0"/>
              <a:t>selling cost is </a:t>
            </a:r>
            <a:r>
              <a:rPr lang="en-US" sz="2800" i="1" dirty="0"/>
              <a:t>“the cost incurred in order to alter the position or shape </a:t>
            </a:r>
            <a:r>
              <a:rPr lang="en-US" sz="2800" i="1" dirty="0" smtClean="0"/>
              <a:t>of the </a:t>
            </a:r>
            <a:r>
              <a:rPr lang="en-US" sz="2800" i="1" dirty="0"/>
              <a:t>demand curve for a product”</a:t>
            </a:r>
            <a:r>
              <a:rPr lang="en-US" sz="2800" dirty="0"/>
              <a:t>. Most important form of selling cost </a:t>
            </a:r>
            <a:r>
              <a:rPr lang="en-US" sz="2800" dirty="0" smtClean="0"/>
              <a:t>is advertisement</a:t>
            </a:r>
            <a:r>
              <a:rPr lang="en-US" sz="2800" dirty="0"/>
              <a:t>. </a:t>
            </a:r>
            <a:endParaRPr lang="ru-RU" sz="2800" dirty="0"/>
          </a:p>
        </p:txBody>
      </p:sp>
      <p:pic>
        <p:nvPicPr>
          <p:cNvPr id="10242" name="Picture 2" descr="http://go4.imgsmail.ru/imgpreview?key=544e965f7b227eb6&amp;mb=imgdb_preview_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8" y="4941168"/>
            <a:ext cx="21717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energosovet.ru/Image/news/all/14170370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501008"/>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go3.imgsmail.ru/imgpreview?key=7e5cf1d6ca322a8&amp;mb=imgdb_preview_17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00" y="1052736"/>
            <a:ext cx="233362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7771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newvend.ru/images/rentabelnii%20bizn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8" y="130324"/>
            <a:ext cx="2232248" cy="25649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771800" y="188640"/>
            <a:ext cx="6172200" cy="971751"/>
          </a:xfrm>
        </p:spPr>
        <p:txBody>
          <a:bodyPr>
            <a:noAutofit/>
          </a:bodyPr>
          <a:lstStyle/>
          <a:p>
            <a:r>
              <a:rPr lang="en-US" sz="2400" dirty="0">
                <a:solidFill>
                  <a:schemeClr val="tx1"/>
                </a:solidFill>
                <a:effectLst>
                  <a:outerShdw blurRad="38100" dist="38100" dir="2700000" algn="tl">
                    <a:srgbClr val="000000">
                      <a:alpha val="43137"/>
                    </a:srgbClr>
                  </a:outerShdw>
                </a:effectLst>
              </a:rPr>
              <a:t>Characteristics of Monopolistic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09788" y="1412776"/>
            <a:ext cx="6494660" cy="4401205"/>
          </a:xfrm>
          <a:prstGeom prst="rect">
            <a:avLst/>
          </a:prstGeom>
        </p:spPr>
        <p:txBody>
          <a:bodyPr wrap="square">
            <a:spAutoFit/>
          </a:bodyPr>
          <a:lstStyle/>
          <a:p>
            <a:pPr algn="ctr"/>
            <a:r>
              <a:rPr lang="en-US" sz="2800" dirty="0" smtClean="0"/>
              <a:t>4. </a:t>
            </a:r>
            <a:r>
              <a:rPr lang="en-US" sz="2800" b="1" dirty="0" smtClean="0"/>
              <a:t>Freedom </a:t>
            </a:r>
            <a:r>
              <a:rPr lang="en-US" sz="2800" b="1" dirty="0"/>
              <a:t>of entry and exit of </a:t>
            </a:r>
            <a:r>
              <a:rPr lang="en-US" sz="2800" b="1" dirty="0" smtClean="0"/>
              <a:t>firms</a:t>
            </a:r>
            <a:endParaRPr lang="en-US" sz="2800" dirty="0" smtClean="0"/>
          </a:p>
          <a:p>
            <a:r>
              <a:rPr lang="en-US" sz="2800" dirty="0"/>
              <a:t>A</a:t>
            </a:r>
            <a:r>
              <a:rPr lang="en-US" sz="2800" dirty="0" smtClean="0"/>
              <a:t>ny </a:t>
            </a:r>
            <a:r>
              <a:rPr lang="en-US" sz="2800" dirty="0"/>
              <a:t>firm to enter into the field and produce </a:t>
            </a:r>
            <a:r>
              <a:rPr lang="en-US" sz="2800" dirty="0" smtClean="0"/>
              <a:t>the commodity </a:t>
            </a:r>
            <a:r>
              <a:rPr lang="en-US" sz="2800" dirty="0"/>
              <a:t>under its own brand name and any firm can go out of </a:t>
            </a:r>
            <a:r>
              <a:rPr lang="en-US" sz="2800" dirty="0" smtClean="0"/>
              <a:t>the field </a:t>
            </a:r>
            <a:r>
              <a:rPr lang="en-US" sz="2800" dirty="0"/>
              <a:t>if so chosen. There are no barriers as in the case of </a:t>
            </a:r>
            <a:r>
              <a:rPr lang="en-US" sz="2800" dirty="0" smtClean="0"/>
              <a:t>monopoly.</a:t>
            </a:r>
            <a:endParaRPr lang="en-US" sz="2800" dirty="0"/>
          </a:p>
          <a:p>
            <a:r>
              <a:rPr lang="en-US" sz="2800" dirty="0" smtClean="0"/>
              <a:t>In </a:t>
            </a:r>
            <a:r>
              <a:rPr lang="en-US" sz="2800" dirty="0"/>
              <a:t>monopolistic competition, the features of monopoly </a:t>
            </a:r>
            <a:r>
              <a:rPr lang="en-US" sz="2800" dirty="0" smtClean="0"/>
              <a:t>and perfect </a:t>
            </a:r>
            <a:r>
              <a:rPr lang="en-US" sz="2800" dirty="0"/>
              <a:t>competition are partially present.</a:t>
            </a:r>
            <a:endParaRPr lang="ru-RU" sz="2800" dirty="0"/>
          </a:p>
        </p:txBody>
      </p:sp>
    </p:spTree>
    <p:extLst>
      <p:ext uri="{BB962C8B-B14F-4D97-AF65-F5344CB8AC3E}">
        <p14:creationId xmlns:p14="http://schemas.microsoft.com/office/powerpoint/2010/main" val="3739484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8"/>
            <a:ext cx="6172200" cy="683719"/>
          </a:xfrm>
        </p:spPr>
        <p:txBody>
          <a:bodyPr>
            <a:noAutofit/>
          </a:bodyPr>
          <a:lstStyle/>
          <a:p>
            <a:pPr algn="ctr"/>
            <a:r>
              <a:rPr lang="en-US" sz="2400" dirty="0">
                <a:solidFill>
                  <a:schemeClr val="tx1"/>
                </a:solidFill>
                <a:effectLst>
                  <a:outerShdw blurRad="38100" dist="38100" dir="2700000" algn="tl">
                    <a:srgbClr val="000000">
                      <a:alpha val="43137"/>
                    </a:srgbClr>
                  </a:outerShdw>
                </a:effectLst>
              </a:rPr>
              <a:t>Wastages of Monopolistic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1" y="1196752"/>
            <a:ext cx="6030416" cy="3785652"/>
          </a:xfrm>
          <a:prstGeom prst="rect">
            <a:avLst/>
          </a:prstGeom>
        </p:spPr>
        <p:txBody>
          <a:bodyPr wrap="square">
            <a:spAutoFit/>
          </a:bodyPr>
          <a:lstStyle/>
          <a:p>
            <a:pPr marL="514350" indent="-514350">
              <a:buAutoNum type="arabicPeriod"/>
            </a:pPr>
            <a:r>
              <a:rPr lang="en-US" sz="3000" b="1" dirty="0" smtClean="0"/>
              <a:t>Unemployment</a:t>
            </a:r>
            <a:r>
              <a:rPr lang="en-US" sz="3000" b="1" dirty="0" smtClean="0"/>
              <a:t>.</a:t>
            </a:r>
          </a:p>
          <a:p>
            <a:r>
              <a:rPr lang="en-US" sz="3000" dirty="0" smtClean="0"/>
              <a:t>Under monopolistic competition, the firms produce less than optimum output. As a result, the productive capacity is not used to the fullest extent. This will lead to unemployment of resources.</a:t>
            </a:r>
            <a:endParaRPr lang="ru-RU" sz="3000" dirty="0">
              <a:solidFill>
                <a:srgbClr val="FF0000"/>
              </a:solidFill>
            </a:endParaRPr>
          </a:p>
        </p:txBody>
      </p:sp>
      <p:pic>
        <p:nvPicPr>
          <p:cNvPr id="12290" name="Picture 2" descr="http://lrnews.ru/photo/theme/025/372/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31" y="4964993"/>
            <a:ext cx="2342637" cy="175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049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8"/>
            <a:ext cx="6172200" cy="827735"/>
          </a:xfrm>
        </p:spPr>
        <p:txBody>
          <a:bodyPr>
            <a:noAutofit/>
          </a:bodyPr>
          <a:lstStyle/>
          <a:p>
            <a:pPr algn="ctr"/>
            <a:r>
              <a:rPr lang="en-US" sz="2400" dirty="0">
                <a:solidFill>
                  <a:schemeClr val="tx1"/>
                </a:solidFill>
                <a:effectLst>
                  <a:outerShdw blurRad="38100" dist="38100" dir="2700000" algn="tl">
                    <a:srgbClr val="000000">
                      <a:alpha val="43137"/>
                    </a:srgbClr>
                  </a:outerShdw>
                </a:effectLst>
              </a:rPr>
              <a:t>Wastages of Monopolistic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1" y="1340768"/>
            <a:ext cx="6030416" cy="2554545"/>
          </a:xfrm>
          <a:prstGeom prst="rect">
            <a:avLst/>
          </a:prstGeom>
        </p:spPr>
        <p:txBody>
          <a:bodyPr wrap="square">
            <a:spAutoFit/>
          </a:bodyPr>
          <a:lstStyle/>
          <a:p>
            <a:r>
              <a:rPr lang="en-US" sz="3200" b="1" dirty="0"/>
              <a:t>2. Excess </a:t>
            </a:r>
            <a:r>
              <a:rPr lang="en-US" sz="3200" b="1" dirty="0" smtClean="0"/>
              <a:t>capacity.</a:t>
            </a:r>
          </a:p>
          <a:p>
            <a:r>
              <a:rPr lang="en-US" sz="3200" dirty="0" smtClean="0"/>
              <a:t>It is </a:t>
            </a:r>
            <a:r>
              <a:rPr lang="en-US" sz="3200" dirty="0"/>
              <a:t>the difference between the</a:t>
            </a:r>
          </a:p>
          <a:p>
            <a:r>
              <a:rPr lang="en-US" sz="3200" dirty="0"/>
              <a:t>optimum output that can be produced and the actual </a:t>
            </a:r>
            <a:r>
              <a:rPr lang="en-US" sz="3200" dirty="0" smtClean="0"/>
              <a:t>output produced </a:t>
            </a:r>
            <a:r>
              <a:rPr lang="en-US" sz="3200" dirty="0"/>
              <a:t>by the firm. </a:t>
            </a:r>
            <a:endParaRPr lang="ru-RU" sz="3000" dirty="0">
              <a:solidFill>
                <a:srgbClr val="FF0000"/>
              </a:solidFill>
            </a:endParaRPr>
          </a:p>
        </p:txBody>
      </p:sp>
      <p:pic>
        <p:nvPicPr>
          <p:cNvPr id="13314" name="Picture 2" descr="http://img.rufox.ru/files/big2/5702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221088"/>
            <a:ext cx="3952279"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privetsochi.ru/uploads/images/01/82/44/2013/12/13/4971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819" y="4005064"/>
            <a:ext cx="3681834" cy="208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543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pcreal.ru/images/stories/rekl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75" y="3741266"/>
            <a:ext cx="2233613" cy="29765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97008"/>
            <a:ext cx="6172200" cy="899743"/>
          </a:xfrm>
        </p:spPr>
        <p:txBody>
          <a:bodyPr>
            <a:noAutofit/>
          </a:bodyPr>
          <a:lstStyle/>
          <a:p>
            <a:pPr algn="ctr"/>
            <a:r>
              <a:rPr lang="en-US" sz="2400" dirty="0">
                <a:solidFill>
                  <a:schemeClr val="tx1"/>
                </a:solidFill>
                <a:effectLst>
                  <a:outerShdw blurRad="38100" dist="38100" dir="2700000" algn="tl">
                    <a:srgbClr val="000000">
                      <a:alpha val="43137"/>
                    </a:srgbClr>
                  </a:outerShdw>
                </a:effectLst>
              </a:rPr>
              <a:t>Wastages of Monopolistic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71389" y="1412776"/>
            <a:ext cx="6030416" cy="3539430"/>
          </a:xfrm>
          <a:prstGeom prst="rect">
            <a:avLst/>
          </a:prstGeom>
        </p:spPr>
        <p:txBody>
          <a:bodyPr wrap="square">
            <a:spAutoFit/>
          </a:bodyPr>
          <a:lstStyle/>
          <a:p>
            <a:r>
              <a:rPr lang="en-US" sz="3200" b="1" dirty="0"/>
              <a:t>3. Advertisement: </a:t>
            </a:r>
            <a:r>
              <a:rPr lang="en-US" sz="3200" dirty="0"/>
              <a:t>There is a lot of waste in competitive</a:t>
            </a:r>
          </a:p>
          <a:p>
            <a:r>
              <a:rPr lang="en-US" sz="3200" dirty="0"/>
              <a:t>advertisements under monopolistic competition. The wasteful </a:t>
            </a:r>
            <a:r>
              <a:rPr lang="en-US" sz="3200" dirty="0" smtClean="0"/>
              <a:t>and competitive </a:t>
            </a:r>
            <a:r>
              <a:rPr lang="en-US" sz="3200" dirty="0"/>
              <a:t>advertisements lead to high cost to consumers.</a:t>
            </a:r>
            <a:endParaRPr lang="ru-RU" sz="3000" dirty="0">
              <a:solidFill>
                <a:srgbClr val="FF0000"/>
              </a:solidFill>
            </a:endParaRPr>
          </a:p>
        </p:txBody>
      </p:sp>
    </p:spTree>
    <p:extLst>
      <p:ext uri="{BB962C8B-B14F-4D97-AF65-F5344CB8AC3E}">
        <p14:creationId xmlns:p14="http://schemas.microsoft.com/office/powerpoint/2010/main" val="487857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r>
              <a:rPr lang="en-US" sz="2800" dirty="0"/>
              <a:t>Classification of Markets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23728" y="836712"/>
            <a:ext cx="6696744" cy="1815882"/>
          </a:xfrm>
          <a:prstGeom prst="rect">
            <a:avLst/>
          </a:prstGeom>
        </p:spPr>
        <p:txBody>
          <a:bodyPr wrap="square">
            <a:spAutoFit/>
          </a:bodyPr>
          <a:lstStyle/>
          <a:p>
            <a:r>
              <a:rPr lang="en-US" sz="2800" b="1" dirty="0"/>
              <a:t>Regional Market</a:t>
            </a:r>
          </a:p>
          <a:p>
            <a:r>
              <a:rPr lang="en-US" sz="2800" dirty="0"/>
              <a:t>Commodities that are demanded and supplied over a region </a:t>
            </a:r>
            <a:r>
              <a:rPr lang="en-US" sz="2800" dirty="0" smtClean="0"/>
              <a:t>have regional </a:t>
            </a:r>
            <a:r>
              <a:rPr lang="en-US" sz="2800" dirty="0"/>
              <a:t>market.</a:t>
            </a:r>
            <a:endParaRPr lang="ru-RU" sz="2500" dirty="0">
              <a:solidFill>
                <a:srgbClr val="FF0000"/>
              </a:solidFill>
            </a:endParaRPr>
          </a:p>
        </p:txBody>
      </p:sp>
      <p:pic>
        <p:nvPicPr>
          <p:cNvPr id="8194" name="Picture 2" descr="http://travel-picture.ru/wp-content/uploads/2014/08/%D0%9C%D0%B5%D1%81%D1%82%D0%BD%D1%8B%D0%B9-%D1%80%D1%8B%D0%BD%D0%BE%D0%BA-%D0%B2-%D0%90%D0%BD%D1%81%D0%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491" y="3695729"/>
            <a:ext cx="4200401" cy="28002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go2.imgsmail.ru/imgpreview?key=4d549eb9ecd1d87c&amp;mb=imgdb_preview_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770248"/>
            <a:ext cx="4453213" cy="289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106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8"/>
            <a:ext cx="6172200" cy="683719"/>
          </a:xfrm>
        </p:spPr>
        <p:txBody>
          <a:bodyPr>
            <a:noAutofit/>
          </a:bodyPr>
          <a:lstStyle/>
          <a:p>
            <a:pPr algn="ctr"/>
            <a:r>
              <a:rPr lang="en-US" sz="2400" dirty="0">
                <a:solidFill>
                  <a:schemeClr val="tx1"/>
                </a:solidFill>
                <a:effectLst>
                  <a:outerShdw blurRad="38100" dist="38100" dir="2700000" algn="tl">
                    <a:srgbClr val="000000">
                      <a:alpha val="43137"/>
                    </a:srgbClr>
                  </a:outerShdw>
                </a:effectLst>
              </a:rPr>
              <a:t>Wastages of Monopolistic competition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1" y="1124744"/>
            <a:ext cx="6030416" cy="3662541"/>
          </a:xfrm>
          <a:prstGeom prst="rect">
            <a:avLst/>
          </a:prstGeom>
        </p:spPr>
        <p:txBody>
          <a:bodyPr wrap="square">
            <a:spAutoFit/>
          </a:bodyPr>
          <a:lstStyle/>
          <a:p>
            <a:r>
              <a:rPr lang="en-US" sz="3000" b="1" dirty="0"/>
              <a:t>4. Too Many Varieties of </a:t>
            </a:r>
            <a:r>
              <a:rPr lang="en-US" sz="3000" b="1" dirty="0" smtClean="0"/>
              <a:t>Goods</a:t>
            </a:r>
          </a:p>
          <a:p>
            <a:r>
              <a:rPr lang="en-US" sz="2800" dirty="0" smtClean="0"/>
              <a:t>Introducing </a:t>
            </a:r>
            <a:r>
              <a:rPr lang="en-US" sz="2800" dirty="0"/>
              <a:t>too many </a:t>
            </a:r>
            <a:r>
              <a:rPr lang="en-US" sz="2800" dirty="0" smtClean="0"/>
              <a:t>varieties</a:t>
            </a:r>
            <a:endParaRPr lang="en-US" sz="2800" dirty="0"/>
          </a:p>
          <a:p>
            <a:r>
              <a:rPr lang="en-US" sz="2800" dirty="0"/>
              <a:t>of a good is another waste of monopolistic competition. The </a:t>
            </a:r>
            <a:r>
              <a:rPr lang="en-US" sz="2800" dirty="0" smtClean="0"/>
              <a:t>goods differ </a:t>
            </a:r>
            <a:r>
              <a:rPr lang="en-US" sz="2800" dirty="0"/>
              <a:t>in size, shape, style and </a:t>
            </a:r>
            <a:r>
              <a:rPr lang="en-US" sz="2800" dirty="0" err="1"/>
              <a:t>colour</a:t>
            </a:r>
            <a:r>
              <a:rPr lang="en-US" sz="2800" dirty="0"/>
              <a:t>. A reasonable number of</a:t>
            </a:r>
          </a:p>
          <a:p>
            <a:r>
              <a:rPr lang="en-US" sz="2800" dirty="0"/>
              <a:t>varieties would be desirable. </a:t>
            </a:r>
            <a:endParaRPr lang="ru-RU" sz="2800" dirty="0">
              <a:solidFill>
                <a:srgbClr val="FF0000"/>
              </a:solidFill>
            </a:endParaRPr>
          </a:p>
        </p:txBody>
      </p:sp>
    </p:spTree>
    <p:extLst>
      <p:ext uri="{BB962C8B-B14F-4D97-AF65-F5344CB8AC3E}">
        <p14:creationId xmlns:p14="http://schemas.microsoft.com/office/powerpoint/2010/main" val="26924405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nvestments.academic.ru/pictures/investments/img1968155_Duopoliya_eto_ryinochnaya_struktura_pri_kotoroy_dva_prodavtsa_yavlyayutsya_edinstvennyimi_proizvoditelyami_standartizirovannoy_produktsi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3657600" cy="332422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97009"/>
            <a:ext cx="6172200" cy="504056"/>
          </a:xfrm>
        </p:spPr>
        <p:txBody>
          <a:bodyPr>
            <a:normAutofit/>
          </a:bodyPr>
          <a:lstStyle/>
          <a:p>
            <a:pPr algn="ctr"/>
            <a:r>
              <a:rPr lang="en-US" sz="2400" dirty="0">
                <a:solidFill>
                  <a:schemeClr val="tx1"/>
                </a:solidFill>
                <a:effectLst>
                  <a:outerShdw blurRad="38100" dist="38100" dir="2700000" algn="tl">
                    <a:srgbClr val="000000">
                      <a:alpha val="43137"/>
                    </a:srgbClr>
                  </a:outerShdw>
                </a:effectLst>
              </a:rPr>
              <a:t>Oligopoly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1" y="836712"/>
            <a:ext cx="6030416" cy="2554545"/>
          </a:xfrm>
          <a:prstGeom prst="rect">
            <a:avLst/>
          </a:prstGeom>
        </p:spPr>
        <p:txBody>
          <a:bodyPr wrap="square">
            <a:spAutoFit/>
          </a:bodyPr>
          <a:lstStyle/>
          <a:p>
            <a:r>
              <a:rPr lang="en-US" sz="3200" dirty="0" smtClean="0"/>
              <a:t>Oligopoly </a:t>
            </a:r>
            <a:r>
              <a:rPr lang="en-US" sz="3200" dirty="0"/>
              <a:t>refers to a form of imperfect competition where </a:t>
            </a:r>
            <a:r>
              <a:rPr lang="en-US" sz="3200" dirty="0" smtClean="0"/>
              <a:t>there will </a:t>
            </a:r>
            <a:r>
              <a:rPr lang="en-US" sz="3200" dirty="0"/>
              <a:t>be only a few sellers producing either homogenous or </a:t>
            </a:r>
            <a:r>
              <a:rPr lang="en-US" sz="3200" dirty="0" smtClean="0"/>
              <a:t>differentiated products</a:t>
            </a:r>
            <a:r>
              <a:rPr lang="en-US" sz="3200" dirty="0"/>
              <a:t>.</a:t>
            </a:r>
            <a:endParaRPr lang="ru-RU" sz="3000" dirty="0">
              <a:solidFill>
                <a:srgbClr val="FF0000"/>
              </a:solidFill>
            </a:endParaRPr>
          </a:p>
        </p:txBody>
      </p:sp>
    </p:spTree>
    <p:extLst>
      <p:ext uri="{BB962C8B-B14F-4D97-AF65-F5344CB8AC3E}">
        <p14:creationId xmlns:p14="http://schemas.microsoft.com/office/powerpoint/2010/main" val="12074283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297009"/>
            <a:ext cx="6172200" cy="504056"/>
          </a:xfrm>
        </p:spPr>
        <p:txBody>
          <a:bodyPr>
            <a:normAutofit/>
          </a:bodyPr>
          <a:lstStyle/>
          <a:p>
            <a:r>
              <a:rPr lang="en-US" sz="2400" dirty="0">
                <a:solidFill>
                  <a:schemeClr val="tx1"/>
                </a:solidFill>
                <a:effectLst>
                  <a:outerShdw blurRad="38100" dist="38100" dir="2700000" algn="tl">
                    <a:srgbClr val="000000">
                      <a:alpha val="43137"/>
                    </a:srgbClr>
                  </a:outerShdw>
                </a:effectLst>
              </a:rPr>
              <a:t>Characteristics</a:t>
            </a:r>
            <a:r>
              <a:rPr lang="en-US" sz="2400" dirty="0"/>
              <a:t> </a:t>
            </a:r>
            <a:r>
              <a:rPr lang="en-US" sz="2400" dirty="0">
                <a:solidFill>
                  <a:schemeClr val="tx1"/>
                </a:solidFill>
                <a:effectLst>
                  <a:outerShdw blurRad="38100" dist="38100" dir="2700000" algn="tl">
                    <a:srgbClr val="000000">
                      <a:alpha val="43137"/>
                    </a:srgbClr>
                  </a:outerShdw>
                </a:effectLst>
              </a:rPr>
              <a:t>of Oligopoly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699792" y="836711"/>
            <a:ext cx="6317821" cy="4955203"/>
          </a:xfrm>
          <a:prstGeom prst="rect">
            <a:avLst/>
          </a:prstGeom>
        </p:spPr>
        <p:txBody>
          <a:bodyPr wrap="square">
            <a:spAutoFit/>
          </a:bodyPr>
          <a:lstStyle/>
          <a:p>
            <a:pPr marL="514350" indent="-514350">
              <a:buAutoNum type="arabicPeriod"/>
            </a:pPr>
            <a:r>
              <a:rPr lang="en-US" sz="3200" b="1" dirty="0" smtClean="0"/>
              <a:t>Interdependence.</a:t>
            </a:r>
            <a:endParaRPr lang="en-US" sz="2800" dirty="0"/>
          </a:p>
          <a:p>
            <a:r>
              <a:rPr lang="en-US" sz="2800" dirty="0" smtClean="0"/>
              <a:t>Since </a:t>
            </a:r>
            <a:r>
              <a:rPr lang="en-US" sz="2800" dirty="0"/>
              <a:t>there are a few </a:t>
            </a:r>
            <a:r>
              <a:rPr lang="en-US" sz="2800" dirty="0" smtClean="0"/>
              <a:t>firms, each </a:t>
            </a:r>
            <a:r>
              <a:rPr lang="en-US" sz="2800" dirty="0"/>
              <a:t>firm closely watches the activities of the other firm. Any </a:t>
            </a:r>
            <a:r>
              <a:rPr lang="en-US" sz="2800" dirty="0" smtClean="0"/>
              <a:t>change in </a:t>
            </a:r>
            <a:r>
              <a:rPr lang="en-US" sz="2800" dirty="0"/>
              <a:t>price, output, product, etc., by a firm will have a direct effect </a:t>
            </a:r>
            <a:r>
              <a:rPr lang="en-US" sz="2800" dirty="0" smtClean="0"/>
              <a:t>on the </a:t>
            </a:r>
            <a:r>
              <a:rPr lang="en-US" sz="2800" dirty="0"/>
              <a:t>fortune of its rivals. So an oligopolistic firm must consider </a:t>
            </a:r>
            <a:r>
              <a:rPr lang="en-US" sz="2800" dirty="0" smtClean="0"/>
              <a:t>not only </a:t>
            </a:r>
            <a:r>
              <a:rPr lang="en-US" sz="2800" dirty="0"/>
              <a:t>the market demand for its product, but also the possible </a:t>
            </a:r>
            <a:r>
              <a:rPr lang="en-US" sz="2800" dirty="0" smtClean="0"/>
              <a:t>moves of </a:t>
            </a:r>
            <a:r>
              <a:rPr lang="en-US" sz="2800" dirty="0"/>
              <a:t>other firms in the industry</a:t>
            </a:r>
            <a:r>
              <a:rPr lang="en-US" sz="3200" dirty="0"/>
              <a:t>.</a:t>
            </a:r>
            <a:endParaRPr lang="ru-RU" sz="3000" dirty="0">
              <a:solidFill>
                <a:srgbClr val="FF0000"/>
              </a:solidFill>
            </a:endParaRPr>
          </a:p>
        </p:txBody>
      </p:sp>
      <p:pic>
        <p:nvPicPr>
          <p:cNvPr id="16386" name="Picture 2" descr="http://kirovnet.ru/files/imagecache/thumb-535x330/img/news/4855/65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7" y="5085184"/>
            <a:ext cx="2644330" cy="163108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eurobelarus.info/files/126/182/24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6" y="836711"/>
            <a:ext cx="2586313" cy="200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1372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conekticum.com.ua/uploaded/338250806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2447925" cy="161925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97009"/>
            <a:ext cx="6172200" cy="504056"/>
          </a:xfrm>
        </p:spPr>
        <p:txBody>
          <a:bodyPr>
            <a:normAutofit/>
          </a:bodyPr>
          <a:lstStyle/>
          <a:p>
            <a:pPr algn="ctr"/>
            <a:r>
              <a:rPr lang="en-US" sz="2400" dirty="0">
                <a:solidFill>
                  <a:schemeClr val="tx1"/>
                </a:solidFill>
                <a:effectLst>
                  <a:outerShdw blurRad="38100" dist="38100" dir="2700000" algn="tl">
                    <a:srgbClr val="000000">
                      <a:alpha val="43137"/>
                    </a:srgbClr>
                  </a:outerShdw>
                </a:effectLst>
              </a:rPr>
              <a:t>Characteristics of Oligopoly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42611" y="836712"/>
            <a:ext cx="6030416" cy="4832092"/>
          </a:xfrm>
          <a:prstGeom prst="rect">
            <a:avLst/>
          </a:prstGeom>
        </p:spPr>
        <p:txBody>
          <a:bodyPr wrap="square">
            <a:spAutoFit/>
          </a:bodyPr>
          <a:lstStyle/>
          <a:p>
            <a:r>
              <a:rPr lang="en-US" sz="2800" b="1" dirty="0" smtClean="0"/>
              <a:t>       2</a:t>
            </a:r>
            <a:r>
              <a:rPr lang="en-US" sz="2800" b="1" dirty="0"/>
              <a:t>. Group </a:t>
            </a:r>
            <a:r>
              <a:rPr lang="en-US" sz="2800" b="1" dirty="0" smtClean="0"/>
              <a:t>Behavior</a:t>
            </a:r>
            <a:r>
              <a:rPr lang="en-US" sz="2800" dirty="0" smtClean="0"/>
              <a:t>.</a:t>
            </a:r>
          </a:p>
          <a:p>
            <a:r>
              <a:rPr lang="en-US" sz="2800" dirty="0" smtClean="0"/>
              <a:t>Firms </a:t>
            </a:r>
            <a:r>
              <a:rPr lang="en-US" sz="2800" dirty="0"/>
              <a:t>may </a:t>
            </a:r>
            <a:r>
              <a:rPr lang="en-US" sz="2800" dirty="0" smtClean="0"/>
              <a:t>realize </a:t>
            </a:r>
            <a:r>
              <a:rPr lang="en-US" sz="2800" dirty="0"/>
              <a:t>the importance of </a:t>
            </a:r>
            <a:r>
              <a:rPr lang="en-US" sz="2800" dirty="0" smtClean="0"/>
              <a:t>mutual co-operation</a:t>
            </a:r>
            <a:r>
              <a:rPr lang="en-US" sz="2800" dirty="0"/>
              <a:t>. Then they will have a tendency of collusion. At </a:t>
            </a:r>
            <a:r>
              <a:rPr lang="en-US" sz="2800" dirty="0" smtClean="0"/>
              <a:t>the same </a:t>
            </a:r>
            <a:r>
              <a:rPr lang="en-US" sz="2800" dirty="0"/>
              <a:t>time, the desire of each firm to earn maximum profit </a:t>
            </a:r>
            <a:r>
              <a:rPr lang="en-US" sz="2800" dirty="0" smtClean="0"/>
              <a:t>may encourage competitive spirit. Thus, co-operative and collusive trend as </a:t>
            </a:r>
            <a:r>
              <a:rPr lang="en-US" sz="2800" dirty="0"/>
              <a:t>well as competitive trend would prevail in an oligopolistic</a:t>
            </a:r>
          </a:p>
          <a:p>
            <a:r>
              <a:rPr lang="en-US" sz="2800" dirty="0"/>
              <a:t>market.</a:t>
            </a:r>
            <a:endParaRPr lang="ru-RU" sz="2800" dirty="0">
              <a:solidFill>
                <a:srgbClr val="FF0000"/>
              </a:solidFill>
            </a:endParaRPr>
          </a:p>
        </p:txBody>
      </p:sp>
      <p:pic>
        <p:nvPicPr>
          <p:cNvPr id="17410" name="Picture 2" descr="http://d1.izvestia29.ru/data/files/a3/1f/00001fa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200" y="5229200"/>
            <a:ext cx="1907431" cy="143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763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alexkishinsky.files.wordpress.com/2012/10/kak_privlech_i_uderzhat_klientov1.jpg?w=4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717032"/>
            <a:ext cx="2689812"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5496" y="325835"/>
            <a:ext cx="6172200" cy="504056"/>
          </a:xfrm>
        </p:spPr>
        <p:txBody>
          <a:bodyPr>
            <a:normAutofit/>
          </a:bodyPr>
          <a:lstStyle/>
          <a:p>
            <a:pPr algn="ctr"/>
            <a:r>
              <a:rPr lang="en-US" sz="2400" dirty="0">
                <a:solidFill>
                  <a:schemeClr val="tx1"/>
                </a:solidFill>
                <a:effectLst>
                  <a:outerShdw blurRad="38100" dist="38100" dir="2700000" algn="tl">
                    <a:srgbClr val="000000">
                      <a:alpha val="43137"/>
                    </a:srgbClr>
                  </a:outerShdw>
                </a:effectLst>
              </a:rPr>
              <a:t>Characteristics of Oligopoly</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179512" y="845288"/>
            <a:ext cx="6317821" cy="4955203"/>
          </a:xfrm>
          <a:prstGeom prst="rect">
            <a:avLst/>
          </a:prstGeom>
        </p:spPr>
        <p:txBody>
          <a:bodyPr wrap="square">
            <a:spAutoFit/>
          </a:bodyPr>
          <a:lstStyle/>
          <a:p>
            <a:r>
              <a:rPr lang="en-US" sz="3200" b="1" dirty="0" smtClean="0"/>
              <a:t>3</a:t>
            </a:r>
            <a:r>
              <a:rPr lang="en-US" sz="2800" b="1" dirty="0" smtClean="0"/>
              <a:t>. Price </a:t>
            </a:r>
            <a:r>
              <a:rPr lang="en-US" sz="2800" b="1" dirty="0"/>
              <a:t>Rigidity</a:t>
            </a:r>
            <a:r>
              <a:rPr lang="en-US" sz="2800" dirty="0"/>
              <a:t>: </a:t>
            </a:r>
            <a:endParaRPr lang="en-US" sz="2800" dirty="0" smtClean="0"/>
          </a:p>
          <a:p>
            <a:r>
              <a:rPr lang="en-US" sz="2800" dirty="0" smtClean="0"/>
              <a:t>Price </a:t>
            </a:r>
            <a:r>
              <a:rPr lang="en-US" sz="2800" dirty="0"/>
              <a:t>is sticky or rigid at the prevailing level due to the fear of </a:t>
            </a:r>
            <a:r>
              <a:rPr lang="en-US" sz="2800" dirty="0" smtClean="0"/>
              <a:t>reaction from </a:t>
            </a:r>
            <a:r>
              <a:rPr lang="en-US" sz="2800" dirty="0"/>
              <a:t>the rival firms. </a:t>
            </a:r>
            <a:endParaRPr lang="en-US" sz="2800" dirty="0" smtClean="0"/>
          </a:p>
          <a:p>
            <a:r>
              <a:rPr lang="en-US" sz="2500" dirty="0" smtClean="0"/>
              <a:t>If </a:t>
            </a:r>
            <a:r>
              <a:rPr lang="en-US" sz="2500" dirty="0"/>
              <a:t>an oligopolistic firm lowers its price, the </a:t>
            </a:r>
            <a:r>
              <a:rPr lang="en-US" sz="2500" dirty="0" smtClean="0"/>
              <a:t>price reduction </a:t>
            </a:r>
            <a:r>
              <a:rPr lang="en-US" sz="2500" dirty="0"/>
              <a:t>will be followed by the rival firms. As a result, the firm </a:t>
            </a:r>
            <a:r>
              <a:rPr lang="en-US" sz="2500" dirty="0" smtClean="0"/>
              <a:t>loses its </a:t>
            </a:r>
            <a:r>
              <a:rPr lang="en-US" sz="2500" dirty="0"/>
              <a:t>profit. </a:t>
            </a:r>
            <a:endParaRPr lang="en-US" sz="2500" dirty="0" smtClean="0"/>
          </a:p>
          <a:p>
            <a:r>
              <a:rPr lang="en-US" sz="2500" dirty="0" smtClean="0"/>
              <a:t>If the </a:t>
            </a:r>
            <a:r>
              <a:rPr lang="en-US" sz="2500" dirty="0"/>
              <a:t>oligopolistic </a:t>
            </a:r>
            <a:r>
              <a:rPr lang="en-US" sz="2500" dirty="0" smtClean="0"/>
              <a:t>firm raises </a:t>
            </a:r>
            <a:r>
              <a:rPr lang="en-US" sz="2500" dirty="0"/>
              <a:t>the price, the rival firms will not follow. This would result in </a:t>
            </a:r>
            <a:r>
              <a:rPr lang="en-US" sz="2500" dirty="0" smtClean="0"/>
              <a:t>losing customers</a:t>
            </a:r>
            <a:r>
              <a:rPr lang="en-US" sz="2500" dirty="0"/>
              <a:t>. In both ways the firm would face difficulties. </a:t>
            </a:r>
            <a:endParaRPr lang="ru-RU" sz="2500" dirty="0">
              <a:solidFill>
                <a:srgbClr val="FF0000"/>
              </a:solidFill>
            </a:endParaRPr>
          </a:p>
        </p:txBody>
      </p:sp>
      <p:pic>
        <p:nvPicPr>
          <p:cNvPr id="18434" name="Picture 2" descr="http://khersonline.net/uploads/posts/2012-03/1332759371_biz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0"/>
            <a:ext cx="284036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5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svit24.net/images/stories/articles/Economic/05-2011/zer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521" y="2620513"/>
            <a:ext cx="4040849" cy="303063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mongabay.com/images/indonesia/java/java6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573" y="3356992"/>
            <a:ext cx="4583261" cy="305550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835696" y="260648"/>
            <a:ext cx="6172200" cy="504056"/>
          </a:xfrm>
        </p:spPr>
        <p:txBody>
          <a:bodyPr>
            <a:noAutofit/>
          </a:bodyPr>
          <a:lstStyle/>
          <a:p>
            <a:r>
              <a:rPr lang="en-US" sz="2800" dirty="0"/>
              <a:t>Classification of Markets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23728" y="836712"/>
            <a:ext cx="6696744" cy="2246769"/>
          </a:xfrm>
          <a:prstGeom prst="rect">
            <a:avLst/>
          </a:prstGeom>
        </p:spPr>
        <p:txBody>
          <a:bodyPr wrap="square">
            <a:spAutoFit/>
          </a:bodyPr>
          <a:lstStyle/>
          <a:p>
            <a:r>
              <a:rPr lang="en-US" sz="2800" b="1" dirty="0"/>
              <a:t>National Market</a:t>
            </a:r>
          </a:p>
          <a:p>
            <a:r>
              <a:rPr lang="en-US" sz="2800" dirty="0"/>
              <a:t>When commodities are demanded and supplied throughout </a:t>
            </a:r>
            <a:r>
              <a:rPr lang="en-US" sz="2800" dirty="0" smtClean="0"/>
              <a:t>the country</a:t>
            </a:r>
            <a:r>
              <a:rPr lang="en-US" sz="2800" dirty="0"/>
              <a:t>, there is national market e.g. wheat, rice or cotton</a:t>
            </a:r>
          </a:p>
        </p:txBody>
      </p:sp>
      <p:pic>
        <p:nvPicPr>
          <p:cNvPr id="9218" name="Picture 2" descr="http://beautycook.ru/wp-content/uploads/2011/12/%D0%A0%D0%B8%D1%81-%D0%B4%D0%BB%D1%8F-%D0%BA%D1%80%D0%B0%D1%81%D0%BE%D1%82%D1%8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330" y="3544382"/>
            <a:ext cx="4114486" cy="329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20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4.bp.blogspot.com/-f5b3tPcWgNg/T_VEn0rhK-I/AAAAAAAAAGE/4wrfggee7m8/s1600/%D0%B8%D0%BD%D0%B2%D0%B5%D1%81%D1%82%D0%B8%D1%86%D0%B8%D0%B8+%D0%B2+%D1%81%D0%B5%D1%80%D0%B5%D0%B1%D1%80%D0%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2339752" cy="235535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traders-community.ru/ow_userfiles/plugins/base/240-1337615219_globe2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46"/>
            <a:ext cx="5445291" cy="367283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835696" y="260648"/>
            <a:ext cx="6172200" cy="504056"/>
          </a:xfrm>
        </p:spPr>
        <p:txBody>
          <a:bodyPr>
            <a:noAutofit/>
          </a:bodyPr>
          <a:lstStyle/>
          <a:p>
            <a:r>
              <a:rPr lang="en-US" sz="2800" dirty="0"/>
              <a:t>Classification of Markets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4139952" y="836712"/>
            <a:ext cx="4824536" cy="2677656"/>
          </a:xfrm>
          <a:prstGeom prst="rect">
            <a:avLst/>
          </a:prstGeom>
        </p:spPr>
        <p:txBody>
          <a:bodyPr wrap="square">
            <a:spAutoFit/>
          </a:bodyPr>
          <a:lstStyle/>
          <a:p>
            <a:r>
              <a:rPr lang="en-US" sz="2800" b="1" dirty="0" smtClean="0"/>
              <a:t>Global </a:t>
            </a:r>
            <a:r>
              <a:rPr lang="en-US" sz="2800" b="1" dirty="0"/>
              <a:t>Market</a:t>
            </a:r>
          </a:p>
          <a:p>
            <a:r>
              <a:rPr lang="en-US" sz="2800" dirty="0"/>
              <a:t>When demand and supply conditions are influenced at the </a:t>
            </a:r>
            <a:r>
              <a:rPr lang="en-US" sz="2800" dirty="0" smtClean="0"/>
              <a:t>global level</a:t>
            </a:r>
            <a:r>
              <a:rPr lang="en-US" sz="2800" dirty="0"/>
              <a:t>, we have international market. e.g. gold, silver, cell phone etc</a:t>
            </a:r>
            <a:r>
              <a:rPr lang="en-US" sz="2800" dirty="0" smtClean="0"/>
              <a:t>.</a:t>
            </a:r>
            <a:endParaRPr lang="en-US" sz="2800" dirty="0"/>
          </a:p>
        </p:txBody>
      </p:sp>
      <p:pic>
        <p:nvPicPr>
          <p:cNvPr id="5124" name="Picture 4" descr="http://hameleons.com/uploads/posts/2010-04/1271349550_oj3qi0xa5f4qkei.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632" y="4263988"/>
            <a:ext cx="3275856" cy="245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85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r>
              <a:rPr lang="en-US" sz="2800" dirty="0"/>
              <a:t>Classification of Markets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123728" y="836712"/>
            <a:ext cx="6030416" cy="3970318"/>
          </a:xfrm>
          <a:prstGeom prst="rect">
            <a:avLst/>
          </a:prstGeom>
        </p:spPr>
        <p:txBody>
          <a:bodyPr wrap="square">
            <a:spAutoFit/>
          </a:bodyPr>
          <a:lstStyle/>
          <a:p>
            <a:r>
              <a:rPr lang="en-US" sz="2800" b="1" dirty="0"/>
              <a:t>B) Market according to time</a:t>
            </a:r>
          </a:p>
          <a:p>
            <a:r>
              <a:rPr lang="en-US" sz="2800" dirty="0"/>
              <a:t>Marshall classified market based on the time element. </a:t>
            </a:r>
            <a:endParaRPr lang="ru-RU" sz="2800" dirty="0" smtClean="0"/>
          </a:p>
          <a:p>
            <a:r>
              <a:rPr lang="en-US" sz="2800" dirty="0" smtClean="0"/>
              <a:t>In economics</a:t>
            </a:r>
            <a:r>
              <a:rPr lang="ru-RU" sz="2800" dirty="0" smtClean="0"/>
              <a:t> </a:t>
            </a:r>
            <a:r>
              <a:rPr lang="en-US" sz="2800" dirty="0" smtClean="0"/>
              <a:t>“time</a:t>
            </a:r>
            <a:r>
              <a:rPr lang="en-US" sz="2800" dirty="0"/>
              <a:t>” does not mean clock time. It means only the division of </a:t>
            </a:r>
            <a:r>
              <a:rPr lang="en-US" sz="2800" dirty="0" smtClean="0"/>
              <a:t>time</a:t>
            </a:r>
            <a:r>
              <a:rPr lang="ru-RU" sz="2800" dirty="0" smtClean="0"/>
              <a:t> </a:t>
            </a:r>
            <a:r>
              <a:rPr lang="en-US" sz="2800" dirty="0" smtClean="0"/>
              <a:t>based </a:t>
            </a:r>
            <a:r>
              <a:rPr lang="en-US" sz="2800" dirty="0"/>
              <a:t>on extent of adjustability of supply of a commodity for a </a:t>
            </a:r>
            <a:r>
              <a:rPr lang="en-US" sz="2800" dirty="0" smtClean="0"/>
              <a:t>given</a:t>
            </a:r>
            <a:r>
              <a:rPr lang="ru-RU" sz="2800" dirty="0" smtClean="0"/>
              <a:t> </a:t>
            </a:r>
            <a:r>
              <a:rPr lang="en-US" sz="2800" dirty="0" smtClean="0"/>
              <a:t>change </a:t>
            </a:r>
            <a:r>
              <a:rPr lang="en-US" sz="2800" dirty="0"/>
              <a:t>in its demand. </a:t>
            </a:r>
            <a:endParaRPr lang="ru-RU" sz="2800" dirty="0" smtClean="0"/>
          </a:p>
        </p:txBody>
      </p:sp>
    </p:spTree>
    <p:extLst>
      <p:ext uri="{BB962C8B-B14F-4D97-AF65-F5344CB8AC3E}">
        <p14:creationId xmlns:p14="http://schemas.microsoft.com/office/powerpoint/2010/main" val="2814942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1152</TotalTime>
  <Words>2806</Words>
  <Application>Microsoft Office PowerPoint</Application>
  <PresentationFormat>Экран (4:3)</PresentationFormat>
  <Paragraphs>281</Paragraphs>
  <Slides>64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Эркер</vt:lpstr>
      <vt:lpstr>Презентация PowerPoint</vt:lpstr>
      <vt:lpstr>Meaning and Definition of Market</vt:lpstr>
      <vt:lpstr>Characteristics of a market</vt:lpstr>
      <vt:lpstr>Classification of Markets</vt:lpstr>
      <vt:lpstr>Classification of Markets</vt:lpstr>
      <vt:lpstr>Classification of Markets</vt:lpstr>
      <vt:lpstr>Classification of Markets</vt:lpstr>
      <vt:lpstr>Classification of Markets</vt:lpstr>
      <vt:lpstr>Classification of Markets</vt:lpstr>
      <vt:lpstr>Classification of Markets</vt:lpstr>
      <vt:lpstr>Classification of Markets</vt:lpstr>
      <vt:lpstr>Classification of Markets</vt:lpstr>
      <vt:lpstr>Features and Conditions of perfect competition</vt:lpstr>
      <vt:lpstr>Features and Conditions of perfect competition</vt:lpstr>
      <vt:lpstr>Features and Conditions of perfect competition</vt:lpstr>
      <vt:lpstr>Features and Conditions of perfect competition</vt:lpstr>
      <vt:lpstr>Features and Conditions of perfect competition</vt:lpstr>
      <vt:lpstr>Features and Conditions of perfect competition</vt:lpstr>
      <vt:lpstr>Features and Conditions of perfect competition</vt:lpstr>
      <vt:lpstr>Advantages of perfect competition</vt:lpstr>
      <vt:lpstr>Advantages  of perfect  competition</vt:lpstr>
      <vt:lpstr>     Advantages of perfect competition</vt:lpstr>
      <vt:lpstr>Advantages of perfect competition</vt:lpstr>
      <vt:lpstr>Monopoly</vt:lpstr>
      <vt:lpstr>Characteristics of Monopoly</vt:lpstr>
      <vt:lpstr>Characteristics of Monopoly</vt:lpstr>
      <vt:lpstr>Characteristics of Monopoly</vt:lpstr>
      <vt:lpstr>Characteristics of Monopoly</vt:lpstr>
      <vt:lpstr>Characteristics of Monopoly</vt:lpstr>
      <vt:lpstr>Causes for Monopoly</vt:lpstr>
      <vt:lpstr>Causes for Monopoly</vt:lpstr>
      <vt:lpstr>Causes for Monopoly</vt:lpstr>
      <vt:lpstr>Causes for Monopoly</vt:lpstr>
      <vt:lpstr>Causes for Monopoly</vt:lpstr>
      <vt:lpstr>Advantages of Monopoly</vt:lpstr>
      <vt:lpstr>Advantages of Monopoly</vt:lpstr>
      <vt:lpstr>Advantages of Monopoly</vt:lpstr>
      <vt:lpstr>Disadvantages of Monopoly</vt:lpstr>
      <vt:lpstr>Disadvantages of Monopoly</vt:lpstr>
      <vt:lpstr>Disadvantages of Monopoly</vt:lpstr>
      <vt:lpstr>Disadvantages of Monopoly</vt:lpstr>
      <vt:lpstr>Disadvantages of Monopoly</vt:lpstr>
      <vt:lpstr>Methods of Controlling Monopoly</vt:lpstr>
      <vt:lpstr>Methods of Controlling Monopoly</vt:lpstr>
      <vt:lpstr>Methods of Controlling Monopoly</vt:lpstr>
      <vt:lpstr>Methods of Controlling Monopoly</vt:lpstr>
      <vt:lpstr>Methods of Controlling Monopoly</vt:lpstr>
      <vt:lpstr>Price Discrimination</vt:lpstr>
      <vt:lpstr>Price Discrimination</vt:lpstr>
      <vt:lpstr>Monopolistic Competition</vt:lpstr>
      <vt:lpstr>Characteristics of Monopolistic Competition</vt:lpstr>
      <vt:lpstr>Characteristics of Monopolistic Competition</vt:lpstr>
      <vt:lpstr>Characteristics of Monopolistic Competition</vt:lpstr>
      <vt:lpstr>Characteristics of Monopolistic Competition</vt:lpstr>
      <vt:lpstr>Characteristics of Monopolistic Competition</vt:lpstr>
      <vt:lpstr>Characteristics of Monopolistic Competition</vt:lpstr>
      <vt:lpstr>Wastages of Monopolistic competition</vt:lpstr>
      <vt:lpstr>Wastages of Monopolistic competition</vt:lpstr>
      <vt:lpstr>Wastages of Monopolistic competition</vt:lpstr>
      <vt:lpstr>Wastages of Monopolistic competition</vt:lpstr>
      <vt:lpstr>Oligopoly</vt:lpstr>
      <vt:lpstr>Characteristics of Oligopoly</vt:lpstr>
      <vt:lpstr>Characteristics of Oligopoly</vt:lpstr>
      <vt:lpstr>Characteristics of Oligopoly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economics</dc:title>
  <dc:creator>Ирина А. Скрипиль</dc:creator>
  <cp:lastModifiedBy>Ирина А. Скрипиль</cp:lastModifiedBy>
  <cp:revision>95</cp:revision>
  <cp:lastPrinted>2015-03-30T13:35:14Z</cp:lastPrinted>
  <dcterms:created xsi:type="dcterms:W3CDTF">2015-03-16T13:28:04Z</dcterms:created>
  <dcterms:modified xsi:type="dcterms:W3CDTF">2015-03-30T13:43:36Z</dcterms:modified>
</cp:coreProperties>
</file>