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1"/>
  </p:notesMasterIdLst>
  <p:sldIdLst>
    <p:sldId id="271" r:id="rId2"/>
    <p:sldId id="285" r:id="rId3"/>
    <p:sldId id="286" r:id="rId4"/>
    <p:sldId id="287" r:id="rId5"/>
    <p:sldId id="288" r:id="rId6"/>
    <p:sldId id="256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33109-B5F1-447C-B6BD-5473E4BF7A34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7E8C6-1988-49F5-A8CA-7036E60FD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2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E8C6-1988-49F5-A8CA-7036E60FDB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8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D94B21-692B-4D76-A569-C5E3D9C55C8B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551656-5372-4516-81B4-107C856FBB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kripil\Desktop\86470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 and Supply</a:t>
            </a:r>
            <a:endParaRPr lang="ru-R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7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kripil\Desktop\998_tena13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33" y="116632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057" y="764704"/>
            <a:ext cx="56704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844824"/>
            <a:ext cx="5904656" cy="453650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5. Expectation of future price change</a:t>
            </a:r>
          </a:p>
          <a:p>
            <a:r>
              <a:rPr lang="en-US" sz="2800" b="0" dirty="0"/>
              <a:t>If the consumer believes that the price of a commodity will rise in</a:t>
            </a:r>
          </a:p>
          <a:p>
            <a:r>
              <a:rPr lang="en-US" sz="2800" b="0" dirty="0"/>
              <a:t>the future, he may buy a larger quantity in the present. Suppose he</a:t>
            </a:r>
          </a:p>
          <a:p>
            <a:r>
              <a:rPr lang="en-US" sz="2800" b="0" dirty="0"/>
              <a:t>expects the price to fall, he may defer some of his purchases to a future</a:t>
            </a:r>
          </a:p>
          <a:p>
            <a:r>
              <a:rPr lang="en-US" sz="2800" b="0" dirty="0"/>
              <a:t>date.</a:t>
            </a:r>
            <a:endParaRPr lang="ru-RU" sz="2800" dirty="0"/>
          </a:p>
        </p:txBody>
      </p:sp>
      <p:pic>
        <p:nvPicPr>
          <p:cNvPr id="6147" name="Picture 3" descr="C:\Users\ISkripil\Desktop\imgprevie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095500" cy="27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844824"/>
            <a:ext cx="5112568" cy="4608512"/>
          </a:xfrm>
        </p:spPr>
        <p:txBody>
          <a:bodyPr>
            <a:normAutofit/>
          </a:bodyPr>
          <a:lstStyle/>
          <a:p>
            <a:r>
              <a:rPr lang="en-US" sz="2800" dirty="0"/>
              <a:t>6. Distribution of income</a:t>
            </a:r>
          </a:p>
          <a:p>
            <a:r>
              <a:rPr lang="en-US" sz="2800" b="0" dirty="0"/>
              <a:t>Distribution of income affects consumption pattern and hence </a:t>
            </a:r>
            <a:r>
              <a:rPr lang="en-US" sz="2800" b="0" dirty="0" smtClean="0"/>
              <a:t>the</a:t>
            </a:r>
            <a:r>
              <a:rPr lang="ru-RU" sz="2800" b="0" dirty="0" smtClean="0"/>
              <a:t> </a:t>
            </a:r>
            <a:r>
              <a:rPr lang="en-US" sz="2800" b="0" dirty="0" smtClean="0"/>
              <a:t>demand </a:t>
            </a:r>
            <a:r>
              <a:rPr lang="en-US" sz="2800" b="0" dirty="0"/>
              <a:t>for various goods. </a:t>
            </a:r>
            <a:endParaRPr lang="ru-RU" sz="2800" b="0" dirty="0" smtClean="0"/>
          </a:p>
          <a:p>
            <a:r>
              <a:rPr lang="en-US" sz="2800" b="0" dirty="0" smtClean="0"/>
              <a:t>If </a:t>
            </a:r>
            <a:r>
              <a:rPr lang="en-US" sz="2800" b="0" dirty="0"/>
              <a:t>the government attempts redistribution </a:t>
            </a:r>
            <a:r>
              <a:rPr lang="en-US" sz="2800" b="0" dirty="0" smtClean="0"/>
              <a:t>of</a:t>
            </a:r>
            <a:r>
              <a:rPr lang="ru-RU" sz="2800" b="0" dirty="0" smtClean="0"/>
              <a:t> </a:t>
            </a:r>
            <a:r>
              <a:rPr lang="en-US" sz="2800" b="0" dirty="0" smtClean="0"/>
              <a:t>income </a:t>
            </a:r>
            <a:r>
              <a:rPr lang="en-US" sz="2800" b="0" dirty="0"/>
              <a:t>to make it equitable, the demand for luxuries will decline and</a:t>
            </a:r>
          </a:p>
          <a:p>
            <a:r>
              <a:rPr lang="en-US" sz="2800" b="0" dirty="0"/>
              <a:t>the demand for necessities of life will increase.</a:t>
            </a:r>
            <a:endParaRPr lang="ru-RU" sz="2800" dirty="0"/>
          </a:p>
        </p:txBody>
      </p:sp>
      <p:pic>
        <p:nvPicPr>
          <p:cNvPr id="7170" name="Picture 2" descr="C:\Users\ISkripil\Desktop\749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275856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Skripil\Desktop\produkt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60637" cy="1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go1.imgsmail.ru/imgpreview?key=73ad64d599c0040c&amp;mb=imgdb_preview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52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3600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5472608" cy="417646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7. Climate and weather conditions</a:t>
            </a:r>
          </a:p>
          <a:p>
            <a:r>
              <a:rPr lang="en-US" sz="2800" b="0" dirty="0"/>
              <a:t>Demand for a commodity may change due to a change in </a:t>
            </a:r>
            <a:r>
              <a:rPr lang="en-US" sz="2800" b="0" dirty="0" smtClean="0"/>
              <a:t>climatic</a:t>
            </a:r>
            <a:r>
              <a:rPr lang="ru-RU" sz="2800" b="0" dirty="0" smtClean="0"/>
              <a:t> </a:t>
            </a:r>
            <a:r>
              <a:rPr lang="en-US" sz="2800" b="0" dirty="0" smtClean="0"/>
              <a:t>conditions</a:t>
            </a:r>
            <a:r>
              <a:rPr lang="en-US" sz="2800" b="0" dirty="0"/>
              <a:t>. For example, during summer, demand for cool drinks, </a:t>
            </a:r>
            <a:r>
              <a:rPr lang="en-US" sz="2800" b="0" dirty="0" smtClean="0"/>
              <a:t>cotton</a:t>
            </a:r>
            <a:r>
              <a:rPr lang="ru-RU" sz="2800" b="0" dirty="0" smtClean="0"/>
              <a:t> </a:t>
            </a:r>
            <a:r>
              <a:rPr lang="en-US" sz="2800" b="0" dirty="0" smtClean="0"/>
              <a:t>clothes </a:t>
            </a:r>
            <a:r>
              <a:rPr lang="en-US" sz="2800" b="0" dirty="0"/>
              <a:t>and air conditioners will increase. In winter, demand for </a:t>
            </a:r>
            <a:r>
              <a:rPr lang="en-US" sz="2800" b="0" dirty="0" err="1" smtClean="0"/>
              <a:t>woollen</a:t>
            </a:r>
            <a:r>
              <a:rPr lang="ru-RU" sz="2800" b="0" dirty="0" smtClean="0"/>
              <a:t> </a:t>
            </a:r>
            <a:r>
              <a:rPr lang="en-US" sz="2800" b="0" dirty="0" smtClean="0"/>
              <a:t>clothes </a:t>
            </a:r>
            <a:r>
              <a:rPr lang="en-US" sz="2800" b="0" dirty="0"/>
              <a:t>increases.</a:t>
            </a:r>
            <a:endParaRPr lang="ru-RU" sz="2800" dirty="0"/>
          </a:p>
        </p:txBody>
      </p:sp>
      <p:pic>
        <p:nvPicPr>
          <p:cNvPr id="8194" name="Picture 2" descr="http://go1.imgsmail.ru/imgpreview?key=61c3607f2cc3aac9&amp;mb=imgdb_preview_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2149"/>
            <a:ext cx="2305050" cy="1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o1.imgsmail.ru/imgpreview?key=319a21c4976d84d8&amp;mb=imgdb_preview_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669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988840"/>
            <a:ext cx="5904656" cy="41764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8. State of business</a:t>
            </a:r>
          </a:p>
          <a:p>
            <a:endParaRPr lang="ru-RU" sz="2800" b="0" dirty="0" smtClean="0"/>
          </a:p>
          <a:p>
            <a:r>
              <a:rPr lang="en-US" sz="2800" b="0" dirty="0" smtClean="0"/>
              <a:t>During </a:t>
            </a:r>
            <a:r>
              <a:rPr lang="en-US" sz="2800" b="0" dirty="0"/>
              <a:t>boom, demand will expand and during depression demand</a:t>
            </a:r>
          </a:p>
          <a:p>
            <a:r>
              <a:rPr lang="en-US" sz="2800" b="0" dirty="0"/>
              <a:t>will contract.</a:t>
            </a:r>
            <a:endParaRPr lang="ru-RU" sz="2800" dirty="0"/>
          </a:p>
        </p:txBody>
      </p:sp>
      <p:pic>
        <p:nvPicPr>
          <p:cNvPr id="9220" name="Picture 4" descr="http://news.nado.ua/images/stories/nado4/jun/3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97" y="4221088"/>
            <a:ext cx="3563888" cy="24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go3.imgsmail.ru/imgpreview?key=47ee841d8660c142&amp;mb=imgdb_preview_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37" y="260648"/>
            <a:ext cx="3335263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26" y="188640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132856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dirty="0"/>
              <a:t>9. Consumer Innovativeness</a:t>
            </a:r>
          </a:p>
          <a:p>
            <a:r>
              <a:rPr lang="en-US" sz="2800" b="0" dirty="0"/>
              <a:t>When the price of wheat flour or price of electricity falls, the</a:t>
            </a:r>
          </a:p>
          <a:p>
            <a:r>
              <a:rPr lang="en-US" sz="2800" b="0" dirty="0"/>
              <a:t>consumer identifies new uses for the product. It creates new demand</a:t>
            </a:r>
          </a:p>
          <a:p>
            <a:r>
              <a:rPr lang="en-US" sz="2800" b="0" dirty="0"/>
              <a:t>for the product.</a:t>
            </a:r>
            <a:endParaRPr lang="ru-RU" sz="2800" dirty="0"/>
          </a:p>
        </p:txBody>
      </p:sp>
      <p:pic>
        <p:nvPicPr>
          <p:cNvPr id="10242" name="Picture 2" descr="http://go1.imgsmail.ru/imgpreview?key=57e7bbd99c8f11e5&amp;mb=imgdb_preview_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908720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go3.imgsmail.ru/imgpreview?key=26ad3a9794a10398&amp;mb=imgdb_preview_1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55115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Skripil\Desktop\Рост-ц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" y="3356992"/>
            <a:ext cx="4168309" cy="34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 of Demand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908720"/>
            <a:ext cx="5112568" cy="4464496"/>
          </a:xfrm>
        </p:spPr>
        <p:txBody>
          <a:bodyPr>
            <a:normAutofit fontScale="92500"/>
          </a:bodyPr>
          <a:lstStyle/>
          <a:p>
            <a:r>
              <a:rPr lang="en-US" sz="2800" b="0" dirty="0"/>
              <a:t>The law of demand explains that demand will change due to a</a:t>
            </a:r>
          </a:p>
          <a:p>
            <a:r>
              <a:rPr lang="en-US" sz="2800" b="0" dirty="0"/>
              <a:t>change in the price of the commodity. But it does not explain the rate </a:t>
            </a:r>
            <a:r>
              <a:rPr lang="en-US" sz="2800" b="0" dirty="0" smtClean="0"/>
              <a:t>at which </a:t>
            </a:r>
            <a:r>
              <a:rPr lang="en-US" sz="2800" b="0" dirty="0"/>
              <a:t>demand changes to a change in price. </a:t>
            </a:r>
            <a:endParaRPr lang="ru-RU" sz="2800" b="0" dirty="0" smtClean="0"/>
          </a:p>
          <a:p>
            <a:r>
              <a:rPr lang="en-US" sz="2800" b="0" dirty="0" smtClean="0"/>
              <a:t>The </a:t>
            </a:r>
            <a:r>
              <a:rPr lang="en-US" sz="2800" b="0" dirty="0"/>
              <a:t>concept of </a:t>
            </a:r>
            <a:r>
              <a:rPr lang="en-US" sz="2800" b="0" dirty="0" smtClean="0"/>
              <a:t>elasticity of </a:t>
            </a:r>
            <a:r>
              <a:rPr lang="en-US" sz="2800" b="0" dirty="0"/>
              <a:t>demand measures the rate of change in demand.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4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Skripil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4482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ISkripil\Desktop\998_tena13_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875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82506"/>
            <a:ext cx="6764288" cy="648072"/>
          </a:xfrm>
        </p:spPr>
        <p:txBody>
          <a:bodyPr>
            <a:normAutofit/>
          </a:bodyPr>
          <a:lstStyle/>
          <a:p>
            <a:r>
              <a:rPr lang="en-US" dirty="0"/>
              <a:t>Types of Elasticity of Demand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852936"/>
            <a:ext cx="5904656" cy="3168352"/>
          </a:xfrm>
        </p:spPr>
        <p:txBody>
          <a:bodyPr>
            <a:normAutofit/>
          </a:bodyPr>
          <a:lstStyle/>
          <a:p>
            <a:r>
              <a:rPr lang="en-US" sz="2800" b="0" dirty="0"/>
              <a:t>1. Price elasticity of demand;</a:t>
            </a:r>
          </a:p>
          <a:p>
            <a:r>
              <a:rPr lang="en-US" sz="2800" b="0" dirty="0"/>
              <a:t>2. Income elasticity of demand; </a:t>
            </a:r>
            <a:endParaRPr lang="en-US" sz="2800" b="0" dirty="0" smtClean="0"/>
          </a:p>
          <a:p>
            <a:r>
              <a:rPr lang="en-US" sz="2800" b="0" dirty="0"/>
              <a:t>3. Cross-elasticity of demand</a:t>
            </a:r>
            <a:endParaRPr lang="ru-RU" sz="2800" dirty="0"/>
          </a:p>
        </p:txBody>
      </p:sp>
      <p:pic>
        <p:nvPicPr>
          <p:cNvPr id="12291" name="Picture 3" descr="C:\Users\ISkripil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801491" cy="20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elasticity of demand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844824"/>
            <a:ext cx="5328592" cy="4176464"/>
          </a:xfrm>
        </p:spPr>
        <p:txBody>
          <a:bodyPr>
            <a:normAutofit/>
          </a:bodyPr>
          <a:lstStyle/>
          <a:p>
            <a:r>
              <a:rPr lang="en-US" sz="2800" b="0" dirty="0"/>
              <a:t>“The degree of responsiveness of quantity demanded to a change</a:t>
            </a:r>
          </a:p>
          <a:p>
            <a:r>
              <a:rPr lang="en-US" sz="2800" b="0" dirty="0"/>
              <a:t>in price is called price elasticity of demand</a:t>
            </a:r>
            <a:r>
              <a:rPr lang="en-US" sz="2800" b="0" dirty="0" smtClean="0"/>
              <a:t>”</a:t>
            </a:r>
          </a:p>
          <a:p>
            <a:r>
              <a:rPr lang="en-US" sz="2800" b="0" dirty="0"/>
              <a:t>Price elasticity of demand = Percentage change in quantity </a:t>
            </a:r>
            <a:r>
              <a:rPr lang="en-US" sz="2800" b="0" dirty="0" smtClean="0"/>
              <a:t>demanded / Percentage </a:t>
            </a:r>
            <a:r>
              <a:rPr lang="en-US" sz="2800" b="0" dirty="0"/>
              <a:t>change in price</a:t>
            </a:r>
          </a:p>
        </p:txBody>
      </p:sp>
      <p:pic>
        <p:nvPicPr>
          <p:cNvPr id="13314" name="Picture 2" descr="C:\Users\ISkripi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952328" cy="27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dirty="0"/>
              <a:t>Price elasticity of demand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b="0" dirty="0"/>
              <a:t>Symbolically</a:t>
            </a:r>
            <a:r>
              <a:rPr lang="en-US" sz="2800" b="0" dirty="0" smtClean="0"/>
              <a:t>,</a:t>
            </a:r>
          </a:p>
          <a:p>
            <a:endParaRPr lang="en-US" sz="2800" b="0" dirty="0"/>
          </a:p>
          <a:p>
            <a:endParaRPr lang="en-US" sz="2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69127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endParaRPr lang="en-US" sz="2800" b="0" dirty="0"/>
          </a:p>
          <a:p>
            <a:r>
              <a:rPr lang="en-US" sz="2800" b="0" dirty="0" smtClean="0"/>
              <a:t>Income </a:t>
            </a:r>
            <a:r>
              <a:rPr lang="en-US" sz="2800" b="0" dirty="0"/>
              <a:t>elasticity of demand is the degree of responsiveness of</a:t>
            </a:r>
          </a:p>
          <a:p>
            <a:r>
              <a:rPr lang="en-US" sz="2800" b="0" dirty="0"/>
              <a:t>demand to the change in income.</a:t>
            </a:r>
          </a:p>
          <a:p>
            <a:endParaRPr lang="ru-RU" sz="2800" b="0" dirty="0" smtClean="0"/>
          </a:p>
          <a:p>
            <a:r>
              <a:rPr lang="en-US" sz="2800" b="0" dirty="0" err="1" smtClean="0"/>
              <a:t>e</a:t>
            </a:r>
            <a:r>
              <a:rPr lang="en-US" sz="1600" b="0" dirty="0" err="1" smtClean="0"/>
              <a:t>y</a:t>
            </a:r>
            <a:r>
              <a:rPr lang="en-US" sz="2800" b="0" dirty="0" smtClean="0"/>
              <a:t> </a:t>
            </a:r>
            <a:r>
              <a:rPr lang="en-US" sz="2800" b="0" dirty="0"/>
              <a:t>= Percentage change in quantity </a:t>
            </a:r>
            <a:r>
              <a:rPr lang="en-US" sz="2800" b="0" dirty="0" smtClean="0"/>
              <a:t>demanded / Percentage </a:t>
            </a:r>
            <a:r>
              <a:rPr lang="en-US" sz="2800" b="0" dirty="0"/>
              <a:t>change in income</a:t>
            </a:r>
          </a:p>
        </p:txBody>
      </p:sp>
      <p:pic>
        <p:nvPicPr>
          <p:cNvPr id="14338" name="Picture 2" descr="http://go1.imgsmail.ru/imgpreview?key=5be55e7e359e25bd&amp;mb=imgdb_preview_1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7" y="3311365"/>
            <a:ext cx="26921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o3.imgsmail.ru/imgpreview?key=16ea2b5f63cd588d&amp;mb=imgdb_preview_17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72200" cy="18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Demand and Supply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60304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The demand for any commodity mainly depends on the price </a:t>
            </a:r>
            <a:r>
              <a:rPr lang="en-US" sz="2500" dirty="0" smtClean="0"/>
              <a:t>of</a:t>
            </a:r>
            <a:r>
              <a:rPr lang="ru-RU" sz="2500" dirty="0" smtClean="0"/>
              <a:t> </a:t>
            </a:r>
            <a:r>
              <a:rPr lang="en-US" sz="2500" dirty="0" smtClean="0"/>
              <a:t>that </a:t>
            </a:r>
            <a:r>
              <a:rPr lang="en-US" sz="2500" dirty="0"/>
              <a:t>commodity. </a:t>
            </a:r>
            <a:endParaRPr lang="ru-RU" sz="2500" dirty="0" smtClean="0"/>
          </a:p>
          <a:p>
            <a:endParaRPr lang="ru-RU" sz="2500" dirty="0" smtClean="0"/>
          </a:p>
          <a:p>
            <a:r>
              <a:rPr lang="en-US" sz="2500" dirty="0" smtClean="0"/>
              <a:t>The </a:t>
            </a:r>
            <a:r>
              <a:rPr lang="en-US" sz="2500" dirty="0"/>
              <a:t>other determinants include price of </a:t>
            </a:r>
            <a:r>
              <a:rPr lang="en-US" sz="2500" dirty="0" smtClean="0"/>
              <a:t>related</a:t>
            </a:r>
            <a:r>
              <a:rPr lang="ru-RU" sz="2500" dirty="0" smtClean="0"/>
              <a:t> </a:t>
            </a:r>
            <a:r>
              <a:rPr lang="en-US" sz="2500" dirty="0" smtClean="0"/>
              <a:t>commodities</a:t>
            </a:r>
            <a:r>
              <a:rPr lang="en-US" sz="2500" dirty="0"/>
              <a:t>, the income of consumers, tastes and preferences </a:t>
            </a:r>
            <a:r>
              <a:rPr lang="en-US" sz="2500" dirty="0" smtClean="0"/>
              <a:t>of</a:t>
            </a:r>
            <a:r>
              <a:rPr lang="ru-RU" sz="2500" dirty="0" smtClean="0"/>
              <a:t> </a:t>
            </a:r>
            <a:r>
              <a:rPr lang="en-US" sz="2500" dirty="0" smtClean="0"/>
              <a:t>consumers</a:t>
            </a:r>
            <a:r>
              <a:rPr lang="en-US" sz="2500" dirty="0"/>
              <a:t>, and the wealth of consumers.</a:t>
            </a:r>
            <a:endParaRPr lang="ru-RU" sz="2500" dirty="0"/>
          </a:p>
        </p:txBody>
      </p:sp>
      <p:pic>
        <p:nvPicPr>
          <p:cNvPr id="1026" name="Picture 2" descr="C:\Users\ISkripi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6463"/>
            <a:ext cx="2171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kripil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44244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Cross-elasticity of demand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 fontScale="85000" lnSpcReduction="20000"/>
          </a:bodyPr>
          <a:lstStyle/>
          <a:p>
            <a:endParaRPr lang="en-US" sz="2800" b="0" dirty="0"/>
          </a:p>
          <a:p>
            <a:r>
              <a:rPr lang="en-US" sz="2800" b="0" dirty="0" smtClean="0"/>
              <a:t>The </a:t>
            </a:r>
            <a:r>
              <a:rPr lang="en-US" sz="2800" b="0" dirty="0"/>
              <a:t>responsiveness of demand to changes in prices of related </a:t>
            </a:r>
            <a:r>
              <a:rPr lang="en-US" sz="2800" b="0" dirty="0" smtClean="0"/>
              <a:t>goods is </a:t>
            </a:r>
            <a:r>
              <a:rPr lang="en-US" sz="2800" b="0" dirty="0"/>
              <a:t>called cross-elasticity of demand (related goods may be </a:t>
            </a:r>
            <a:r>
              <a:rPr lang="en-US" sz="2800" b="0" dirty="0" smtClean="0"/>
              <a:t>substitutes or </a:t>
            </a:r>
            <a:r>
              <a:rPr lang="en-US" sz="2800" b="0" dirty="0"/>
              <a:t>complementary goods). </a:t>
            </a:r>
            <a:endParaRPr lang="ru-RU" sz="2800" b="0" dirty="0" smtClean="0"/>
          </a:p>
          <a:p>
            <a:r>
              <a:rPr lang="en-US" sz="2800" b="0" dirty="0" smtClean="0"/>
              <a:t>In </a:t>
            </a:r>
            <a:r>
              <a:rPr lang="en-US" sz="2800" b="0" dirty="0"/>
              <a:t>other words, it is the responsiveness </a:t>
            </a:r>
            <a:r>
              <a:rPr lang="en-US" sz="2800" b="0" dirty="0" smtClean="0"/>
              <a:t>of</a:t>
            </a:r>
            <a:r>
              <a:rPr lang="ru-RU" sz="2800" b="0" dirty="0"/>
              <a:t> </a:t>
            </a:r>
            <a:r>
              <a:rPr lang="en-US" sz="2800" b="0" dirty="0" smtClean="0"/>
              <a:t>demand </a:t>
            </a:r>
            <a:r>
              <a:rPr lang="en-US" sz="2800" b="0" dirty="0"/>
              <a:t>for commodity x to the change in the price of commodity y</a:t>
            </a:r>
            <a:r>
              <a:rPr lang="en-US" sz="2800" b="0" dirty="0" smtClean="0"/>
              <a:t>.</a:t>
            </a:r>
          </a:p>
          <a:p>
            <a:endParaRPr lang="en-US" sz="2800" b="0" dirty="0"/>
          </a:p>
          <a:p>
            <a:r>
              <a:rPr lang="en-US" sz="2800" b="0" dirty="0" err="1"/>
              <a:t>e</a:t>
            </a:r>
            <a:r>
              <a:rPr lang="en-US" sz="1500" b="0" dirty="0" err="1"/>
              <a:t>c</a:t>
            </a:r>
            <a:r>
              <a:rPr lang="en-US" sz="2800" b="0" dirty="0"/>
              <a:t> = Percentage change in the quantity demanded of commodity </a:t>
            </a:r>
            <a:r>
              <a:rPr lang="en-US" sz="1900" b="0" dirty="0" smtClean="0"/>
              <a:t>X</a:t>
            </a:r>
            <a:r>
              <a:rPr lang="en-US" sz="2800" b="0" dirty="0" smtClean="0"/>
              <a:t> / Percentage </a:t>
            </a:r>
            <a:r>
              <a:rPr lang="en-US" sz="2800" b="0" dirty="0"/>
              <a:t>change in the price of commodity y</a:t>
            </a:r>
          </a:p>
        </p:txBody>
      </p:sp>
      <p:pic>
        <p:nvPicPr>
          <p:cNvPr id="15362" name="Picture 2" descr="C:\Users\ISkripil\Desktop\prava_pokupat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365104"/>
            <a:ext cx="2546557" cy="22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go2.imgsmail.ru/imgpreview?key=16e20cd6fe3db58&amp;mb=imgdb_preview_1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8720"/>
            <a:ext cx="17430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4.imgsmail.ru/imgpreview?key=254bbd508875f797&amp;mb=imgdb_preview_1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664296" cy="24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327" y="836712"/>
            <a:ext cx="6764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Factors determining elasticity of </a:t>
            </a:r>
            <a:r>
              <a:rPr lang="en-US" sz="3200" dirty="0" smtClean="0"/>
              <a:t>demand: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709391"/>
            <a:ext cx="5327846" cy="41764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500" b="0" dirty="0" smtClean="0"/>
              <a:t>nature </a:t>
            </a:r>
            <a:r>
              <a:rPr lang="en-US" sz="2500" b="0" dirty="0"/>
              <a:t>of the commodity, </a:t>
            </a:r>
            <a:endParaRPr lang="en-US" sz="2500" b="0" dirty="0" smtClean="0"/>
          </a:p>
          <a:p>
            <a:pPr marL="457200" indent="-457200">
              <a:buAutoNum type="arabicPeriod"/>
            </a:pPr>
            <a:r>
              <a:rPr lang="en-US" sz="2500" b="0" dirty="0" smtClean="0"/>
              <a:t>uses </a:t>
            </a:r>
            <a:r>
              <a:rPr lang="en-US" sz="2500" b="0" dirty="0"/>
              <a:t>of commodity, </a:t>
            </a:r>
          </a:p>
          <a:p>
            <a:pPr marL="457200" indent="-457200">
              <a:buAutoNum type="arabicPeriod"/>
            </a:pPr>
            <a:r>
              <a:rPr lang="en-US" sz="2500" b="0" dirty="0" smtClean="0"/>
              <a:t>existence </a:t>
            </a:r>
            <a:r>
              <a:rPr lang="en-US" sz="2500" b="0" dirty="0"/>
              <a:t>of substitutes, </a:t>
            </a:r>
            <a:endParaRPr lang="en-US" sz="2500" b="0" dirty="0" smtClean="0"/>
          </a:p>
          <a:p>
            <a:pPr marL="457200" indent="-457200">
              <a:buAutoNum type="arabicPeriod"/>
            </a:pPr>
            <a:r>
              <a:rPr lang="en-US" sz="2500" b="0" dirty="0" smtClean="0"/>
              <a:t>postponement </a:t>
            </a:r>
            <a:r>
              <a:rPr lang="en-US" sz="2500" b="0" dirty="0"/>
              <a:t>of demand, </a:t>
            </a:r>
            <a:endParaRPr lang="en-US" sz="2500" b="0" dirty="0" smtClean="0"/>
          </a:p>
          <a:p>
            <a:pPr marL="457200" indent="-457200">
              <a:buAutoNum type="arabicPeriod"/>
            </a:pPr>
            <a:r>
              <a:rPr lang="en-US" sz="2500" b="0" dirty="0" smtClean="0"/>
              <a:t>amount of money </a:t>
            </a:r>
            <a:r>
              <a:rPr lang="en-US" sz="2500" b="0" dirty="0"/>
              <a:t>spent, </a:t>
            </a:r>
            <a:endParaRPr lang="en-US" sz="2500" b="0" dirty="0" smtClean="0"/>
          </a:p>
          <a:p>
            <a:pPr marL="457200" indent="-457200">
              <a:buAutoNum type="arabicPeriod"/>
            </a:pPr>
            <a:r>
              <a:rPr lang="en-US" sz="2500" b="0" dirty="0" smtClean="0"/>
              <a:t>habits, </a:t>
            </a:r>
          </a:p>
          <a:p>
            <a:pPr marL="457200" indent="-457200">
              <a:buAutoNum type="arabicPeriod"/>
            </a:pPr>
            <a:r>
              <a:rPr lang="en-US" sz="2500" b="0" dirty="0" smtClean="0"/>
              <a:t>range </a:t>
            </a:r>
            <a:r>
              <a:rPr lang="en-US" sz="2500" b="0" dirty="0"/>
              <a:t>of prices of commodity.</a:t>
            </a:r>
          </a:p>
        </p:txBody>
      </p:sp>
      <p:pic>
        <p:nvPicPr>
          <p:cNvPr id="16388" name="Picture 4" descr="http://go1.imgsmail.ru/imgpreview?key=61cfa5fca10bf567&amp;mb=imgdb_preview_1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7" y="4293096"/>
            <a:ext cx="3180127" cy="23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go2.imgsmail.ru/imgpreview?key=784fc6c89915ee5e&amp;mb=imgdb_preview_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09567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1</a:t>
            </a:r>
            <a:r>
              <a:rPr lang="en-US" sz="2800" dirty="0"/>
              <a:t>. Price discrimination</a:t>
            </a:r>
          </a:p>
          <a:p>
            <a:endParaRPr lang="en-US" sz="2800" b="0" dirty="0" smtClean="0"/>
          </a:p>
          <a:p>
            <a:r>
              <a:rPr lang="en-US" sz="2800" b="0" dirty="0" smtClean="0"/>
              <a:t>If </a:t>
            </a:r>
            <a:r>
              <a:rPr lang="en-US" sz="2800" b="0" dirty="0"/>
              <a:t>the demand for a product has different </a:t>
            </a:r>
            <a:r>
              <a:rPr lang="en-US" sz="2800" b="0" dirty="0" err="1"/>
              <a:t>elasticities</a:t>
            </a:r>
            <a:r>
              <a:rPr lang="en-US" sz="2800" b="0" dirty="0"/>
              <a:t> in different</a:t>
            </a:r>
          </a:p>
          <a:p>
            <a:r>
              <a:rPr lang="en-US" sz="2800" b="0" dirty="0"/>
              <a:t>markets, then the monopolist can fix different prices in different markets.</a:t>
            </a:r>
          </a:p>
          <a:p>
            <a:r>
              <a:rPr lang="en-US" sz="2800" b="0" dirty="0"/>
              <a:t>This price discrimination is possible due to different price </a:t>
            </a:r>
            <a:r>
              <a:rPr lang="en-US" sz="2800" b="0" dirty="0" err="1"/>
              <a:t>elasticities</a:t>
            </a:r>
            <a:r>
              <a:rPr lang="en-US" sz="2800" b="0" dirty="0"/>
              <a:t>.</a:t>
            </a:r>
            <a:endParaRPr lang="en-US" sz="2500" b="0" dirty="0"/>
          </a:p>
        </p:txBody>
      </p:sp>
      <p:pic>
        <p:nvPicPr>
          <p:cNvPr id="17410" name="Picture 2" descr="http://go3.imgsmail.ru/imgpreview?key=4ca97220f9af3ebc&amp;mb=imgdb_preview_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105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6764288" cy="6480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dirty="0"/>
              <a:t>2. Levy of taxes</a:t>
            </a:r>
          </a:p>
          <a:p>
            <a:r>
              <a:rPr lang="en-US" sz="2800" b="0" dirty="0"/>
              <a:t>The government will get higher revenue if tax is increased on </a:t>
            </a:r>
            <a:r>
              <a:rPr lang="en-US" sz="2800" b="0" dirty="0" smtClean="0"/>
              <a:t>goods having </a:t>
            </a:r>
            <a:r>
              <a:rPr lang="en-US" sz="2800" b="0" dirty="0"/>
              <a:t>inelastic demand. Conversely, the government, will get </a:t>
            </a:r>
            <a:r>
              <a:rPr lang="en-US" sz="2800" b="0" dirty="0" smtClean="0"/>
              <a:t>lower revenue </a:t>
            </a:r>
            <a:r>
              <a:rPr lang="en-US" sz="2800" b="0" dirty="0"/>
              <a:t>if tax is increased on goods having elastic demand.</a:t>
            </a:r>
            <a:endParaRPr lang="en-US" sz="2500" b="0" dirty="0"/>
          </a:p>
        </p:txBody>
      </p:sp>
      <p:pic>
        <p:nvPicPr>
          <p:cNvPr id="18434" name="Picture 2" descr="http://go2.imgsmail.ru/imgpreview?key=596266654f65e4f3&amp;mb=imgdb_preview_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133600" cy="339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go2.imgsmail.ru/imgpreview?key=2c7ec8fa82914ccf&amp;mb=imgdb_preview_1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go2.imgsmail.ru/imgpreview?key=566a47b3c53d4a68&amp;mb=imgdb_preview_16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4288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17104"/>
            <a:ext cx="6764288" cy="6480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dirty="0"/>
              <a:t>3. International Trade</a:t>
            </a:r>
          </a:p>
          <a:p>
            <a:r>
              <a:rPr lang="en-US" sz="2800" b="0" dirty="0"/>
              <a:t>Terms of trade refer to the rate at which domestic commodities</a:t>
            </a:r>
          </a:p>
          <a:p>
            <a:r>
              <a:rPr lang="en-US" sz="2800" b="0" dirty="0"/>
              <a:t>are exchanged for foreign commodities. The terms of trade will </a:t>
            </a:r>
            <a:r>
              <a:rPr lang="en-US" sz="2800" b="0" dirty="0" smtClean="0"/>
              <a:t>be </a:t>
            </a:r>
            <a:r>
              <a:rPr lang="en-US" sz="2800" b="0" dirty="0" err="1" smtClean="0"/>
              <a:t>favourable</a:t>
            </a:r>
            <a:r>
              <a:rPr lang="en-US" sz="2800" b="0" dirty="0" smtClean="0"/>
              <a:t> </a:t>
            </a:r>
            <a:r>
              <a:rPr lang="en-US" sz="2800" b="0" dirty="0"/>
              <a:t>to a country if its exports enjoy inelastic demand in the </a:t>
            </a:r>
            <a:r>
              <a:rPr lang="en-US" sz="2800" b="0" dirty="0" smtClean="0"/>
              <a:t>world market</a:t>
            </a:r>
            <a:r>
              <a:rPr lang="en-US" sz="2800" b="0" dirty="0"/>
              <a:t>.</a:t>
            </a:r>
            <a:endParaRPr lang="en-US" sz="2500" b="0" dirty="0"/>
          </a:p>
        </p:txBody>
      </p:sp>
      <p:pic>
        <p:nvPicPr>
          <p:cNvPr id="19458" name="Picture 2" descr="http://go1.imgsmail.ru/imgpreview?key=374598c9f49ba5c8&amp;mb=imgdb_preview_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" y="3501008"/>
            <a:ext cx="24193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go4.imgsmail.ru/imgpreview?key=7bf56d13475cb97d&amp;mb=imgdb_preview_2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go3.imgsmail.ru/imgpreview?key=15ef6d7d6cb6a91d&amp;mb=imgdb_preview_4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00984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6764288" cy="6480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867587"/>
            <a:ext cx="5904656" cy="41764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4. Determination of volume of output</a:t>
            </a:r>
          </a:p>
          <a:p>
            <a:r>
              <a:rPr lang="en-US" sz="2800" b="0" dirty="0"/>
              <a:t>Volume of goods and services must be produced in </a:t>
            </a:r>
            <a:r>
              <a:rPr lang="en-US" sz="2800" b="0" dirty="0" smtClean="0"/>
              <a:t>accordance with </a:t>
            </a:r>
            <a:r>
              <a:rPr lang="en-US" sz="2800" b="0" dirty="0"/>
              <a:t>the demand for the commodity. When the demand is inelastic, </a:t>
            </a:r>
            <a:r>
              <a:rPr lang="en-US" sz="2800" b="0" dirty="0" smtClean="0"/>
              <a:t>the producer </a:t>
            </a:r>
            <a:r>
              <a:rPr lang="en-US" sz="2800" b="0" dirty="0"/>
              <a:t>will produce more goods to take the advantage of </a:t>
            </a:r>
            <a:r>
              <a:rPr lang="en-US" sz="2800" b="0" dirty="0" smtClean="0"/>
              <a:t>higher prices</a:t>
            </a:r>
            <a:r>
              <a:rPr lang="en-US" sz="2800" b="0" dirty="0"/>
              <a:t>. </a:t>
            </a:r>
            <a:endParaRPr lang="en-US" sz="2800" b="0" dirty="0" smtClean="0"/>
          </a:p>
          <a:p>
            <a:r>
              <a:rPr lang="en-US" sz="2800" b="0" dirty="0" smtClean="0"/>
              <a:t>Hence </a:t>
            </a:r>
            <a:r>
              <a:rPr lang="en-US" sz="2800" b="0" dirty="0"/>
              <a:t>the nature of elastic and inelastic demand helps in </a:t>
            </a:r>
            <a:r>
              <a:rPr lang="en-US" sz="2800" b="0" dirty="0" smtClean="0"/>
              <a:t>the determination </a:t>
            </a:r>
            <a:r>
              <a:rPr lang="en-US" sz="2800" b="0" dirty="0"/>
              <a:t>of the volume of output.</a:t>
            </a:r>
            <a:endParaRPr lang="en-US" sz="2500" b="0" dirty="0"/>
          </a:p>
        </p:txBody>
      </p:sp>
      <p:pic>
        <p:nvPicPr>
          <p:cNvPr id="20482" name="Picture 2" descr="http://go2.imgsmail.ru/imgpreview?key=5e00b21902e1e5c9&amp;mb=imgdb_preview_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60189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go2.imgsmail.ru/imgpreview?key=50469716fb4fb9d&amp;mb=imgdb_preview_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go3.imgsmail.ru/imgpreview?key=422669ee68d19c7d&amp;mb=imgdb_preview_18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0" y="4724730"/>
            <a:ext cx="25405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58" y="620688"/>
            <a:ext cx="6764288" cy="6480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112568" cy="3816424"/>
          </a:xfrm>
        </p:spPr>
        <p:txBody>
          <a:bodyPr>
            <a:normAutofit/>
          </a:bodyPr>
          <a:lstStyle/>
          <a:p>
            <a:r>
              <a:rPr lang="en-US" sz="2400" dirty="0"/>
              <a:t>5. Fixation of wages for </a:t>
            </a:r>
            <a:r>
              <a:rPr lang="en-US" sz="2400" dirty="0" err="1"/>
              <a:t>labourers</a:t>
            </a:r>
            <a:endParaRPr lang="en-US" sz="2400" dirty="0"/>
          </a:p>
          <a:p>
            <a:r>
              <a:rPr lang="en-US" sz="2400" b="0" dirty="0"/>
              <a:t>If the demand for workers is inelastic, efforts of trade unions to</a:t>
            </a:r>
          </a:p>
          <a:p>
            <a:r>
              <a:rPr lang="en-US" sz="2400" b="0" dirty="0"/>
              <a:t>raise wages of the workers will be successful. On the other hand, if the</a:t>
            </a:r>
          </a:p>
          <a:p>
            <a:r>
              <a:rPr lang="en-US" sz="2400" b="0" dirty="0"/>
              <a:t>demand for </a:t>
            </a:r>
            <a:r>
              <a:rPr lang="en-US" sz="2400" b="0" dirty="0" err="1"/>
              <a:t>labour</a:t>
            </a:r>
            <a:r>
              <a:rPr lang="en-US" sz="2400" b="0" dirty="0"/>
              <a:t> is elastic, they may not succeed in increasing the</a:t>
            </a:r>
          </a:p>
          <a:p>
            <a:r>
              <a:rPr lang="en-US" sz="2400" b="0" dirty="0"/>
              <a:t>wage rate by trade union activity.</a:t>
            </a:r>
            <a:endParaRPr lang="en-US" sz="2500" b="0" dirty="0"/>
          </a:p>
        </p:txBody>
      </p:sp>
      <p:pic>
        <p:nvPicPr>
          <p:cNvPr id="21506" name="Picture 2" descr="http://go1.imgsmail.ru/imgpreview?key=66d27cfe8a26834&amp;mb=imgdb_preview_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go2.imgsmail.ru/imgpreview?key=18475127e9613289&amp;mb=imgdb_preview_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go1.imgsmail.ru/imgpreview?key=2f416ce49493ace&amp;mb=imgdb_preview_1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go4.imgsmail.ru/imgpreview?key=65c18bbd3aaa6b37&amp;mb=imgdb_preview_1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76242"/>
            <a:ext cx="23717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640871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Importance of Elasticity of demand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400" dirty="0"/>
              <a:t>6. Poverty in the midst of plenty</a:t>
            </a:r>
          </a:p>
          <a:p>
            <a:r>
              <a:rPr lang="en-US" sz="2400" b="0" dirty="0"/>
              <a:t>The concept of elasticity of demand explains the paradox of poverty</a:t>
            </a:r>
          </a:p>
          <a:p>
            <a:r>
              <a:rPr lang="en-US" sz="2400" b="0" dirty="0"/>
              <a:t>i.e. poverty in the midst of plenty. For example, bumper crop of food</a:t>
            </a:r>
          </a:p>
          <a:p>
            <a:r>
              <a:rPr lang="en-US" sz="2400" b="0" dirty="0"/>
              <a:t>grains should bring agricultural prosperity but if the demand for food</a:t>
            </a:r>
          </a:p>
          <a:p>
            <a:r>
              <a:rPr lang="en-US" sz="2400" b="0" dirty="0"/>
              <a:t>grains is inelastic, the agriculturist will be the loser if low price is paid.</a:t>
            </a:r>
            <a:endParaRPr lang="en-US" sz="2500" b="0" dirty="0"/>
          </a:p>
        </p:txBody>
      </p:sp>
      <p:pic>
        <p:nvPicPr>
          <p:cNvPr id="22530" name="Picture 2" descr="http://go4.imgsmail.ru/imgpreview?key=6694293dfab5d923&amp;mb=imgdb_preview_19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5486"/>
            <a:ext cx="21336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go4.imgsmail.ru/imgpreview?key=35fdb0425ffd5563&amp;mb=imgdb_preview_1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955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go3.imgsmail.ru/imgpreview?key=12eef8e5e2fc0ec2&amp;mb=imgdb_preview_1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53" y="5160239"/>
            <a:ext cx="23526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LAW OF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7" y="1844824"/>
            <a:ext cx="6006033" cy="4176464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Supply </a:t>
            </a:r>
            <a:r>
              <a:rPr lang="en-US" sz="2400" b="0" dirty="0"/>
              <a:t>means the goods offered for sale at a price during a </a:t>
            </a:r>
            <a:r>
              <a:rPr lang="en-US" sz="2400" b="0" dirty="0" smtClean="0"/>
              <a:t>specific period </a:t>
            </a:r>
            <a:r>
              <a:rPr lang="en-US" sz="2400" b="0" dirty="0"/>
              <a:t>of time. It is the capacity and intention of the producers to </a:t>
            </a:r>
            <a:r>
              <a:rPr lang="en-US" sz="2400" b="0" dirty="0" smtClean="0"/>
              <a:t>produce goods </a:t>
            </a:r>
            <a:r>
              <a:rPr lang="en-US" sz="2400" b="0" dirty="0"/>
              <a:t>and </a:t>
            </a:r>
            <a:r>
              <a:rPr lang="en-US" sz="2400" b="0" dirty="0" smtClean="0"/>
              <a:t>services </a:t>
            </a:r>
            <a:r>
              <a:rPr lang="en-US" sz="2400" b="0" dirty="0"/>
              <a:t>for sale at a specific price</a:t>
            </a:r>
            <a:r>
              <a:rPr lang="en-US" sz="2400" b="0" dirty="0" smtClean="0"/>
              <a:t>.</a:t>
            </a:r>
          </a:p>
          <a:p>
            <a:endParaRPr lang="en-US" sz="2400" b="0" dirty="0"/>
          </a:p>
          <a:p>
            <a:r>
              <a:rPr lang="en-US" sz="2800" b="0" dirty="0"/>
              <a:t>The supply of a commodity at a given price may be defined as </a:t>
            </a:r>
            <a:r>
              <a:rPr lang="en-US" sz="2800" b="0" dirty="0" smtClean="0"/>
              <a:t>the</a:t>
            </a:r>
            <a:r>
              <a:rPr lang="ru-RU" sz="2800" b="0" dirty="0" smtClean="0"/>
              <a:t>  </a:t>
            </a:r>
            <a:r>
              <a:rPr lang="en-US" sz="2800" b="0" dirty="0" smtClean="0"/>
              <a:t>amount </a:t>
            </a:r>
            <a:r>
              <a:rPr lang="en-US" sz="2800" b="0" dirty="0"/>
              <a:t>of it which is actually offered for sale per unit of time at </a:t>
            </a:r>
            <a:r>
              <a:rPr lang="en-US" sz="2800" b="0" dirty="0" smtClean="0"/>
              <a:t>that</a:t>
            </a:r>
            <a:r>
              <a:rPr lang="ru-RU" sz="2800" b="0" dirty="0" smtClean="0"/>
              <a:t> </a:t>
            </a:r>
            <a:r>
              <a:rPr lang="en-US" sz="2800" b="0" dirty="0" smtClean="0"/>
              <a:t>price</a:t>
            </a:r>
            <a:r>
              <a:rPr lang="en-US" sz="2800" b="0" dirty="0"/>
              <a:t>.</a:t>
            </a:r>
            <a:endParaRPr lang="en-US" sz="2500" b="0" dirty="0"/>
          </a:p>
        </p:txBody>
      </p:sp>
      <p:pic>
        <p:nvPicPr>
          <p:cNvPr id="5122" name="Picture 2" descr="http://go3.imgsmail.ru/imgpreview?key=28917c772a42b310&amp;mb=imgdb_preview_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vivas.ru/img/topic/13082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946117" cy="22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3816424" cy="648072"/>
          </a:xfrm>
        </p:spPr>
        <p:txBody>
          <a:bodyPr>
            <a:normAutofit/>
          </a:bodyPr>
          <a:lstStyle/>
          <a:p>
            <a:r>
              <a:rPr lang="en-US" sz="3200" dirty="0"/>
              <a:t>LAW OF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398" y="1844824"/>
            <a:ext cx="4824041" cy="4176464"/>
          </a:xfrm>
        </p:spPr>
        <p:txBody>
          <a:bodyPr>
            <a:normAutofit/>
          </a:bodyPr>
          <a:lstStyle/>
          <a:p>
            <a:r>
              <a:rPr lang="en-US" sz="2400" b="0" dirty="0"/>
              <a:t>The law of supply establishes a direct relationship between </a:t>
            </a:r>
            <a:r>
              <a:rPr lang="en-US" sz="2400" b="0" dirty="0" smtClean="0"/>
              <a:t>price</a:t>
            </a:r>
            <a:r>
              <a:rPr lang="ru-RU" sz="2400" b="0" dirty="0" smtClean="0"/>
              <a:t> </a:t>
            </a:r>
            <a:r>
              <a:rPr lang="en-US" sz="2400" b="0" dirty="0" smtClean="0"/>
              <a:t>and </a:t>
            </a:r>
            <a:r>
              <a:rPr lang="en-US" sz="2400" b="0" dirty="0"/>
              <a:t>supply. </a:t>
            </a:r>
            <a:endParaRPr lang="ru-RU" sz="2400" b="0" dirty="0" smtClean="0"/>
          </a:p>
          <a:p>
            <a:r>
              <a:rPr lang="en-US" sz="2400" b="0" dirty="0" smtClean="0"/>
              <a:t>Firms </a:t>
            </a:r>
            <a:r>
              <a:rPr lang="en-US" sz="2400" b="0" dirty="0"/>
              <a:t>will supply less at lower prices and more at </a:t>
            </a:r>
            <a:r>
              <a:rPr lang="en-US" sz="2400" b="0" dirty="0" smtClean="0"/>
              <a:t>higher</a:t>
            </a:r>
            <a:r>
              <a:rPr lang="ru-RU" sz="2400" b="0" dirty="0" smtClean="0"/>
              <a:t> </a:t>
            </a:r>
            <a:r>
              <a:rPr lang="en-US" sz="2400" b="0" dirty="0" smtClean="0"/>
              <a:t>prices</a:t>
            </a:r>
            <a:r>
              <a:rPr lang="en-US" sz="2400" b="0" dirty="0"/>
              <a:t>. </a:t>
            </a:r>
            <a:endParaRPr lang="ru-RU" sz="2400" b="0" dirty="0" smtClean="0"/>
          </a:p>
          <a:p>
            <a:r>
              <a:rPr lang="en-US" sz="2400" b="0" dirty="0" smtClean="0"/>
              <a:t>“</a:t>
            </a:r>
            <a:r>
              <a:rPr lang="en-US" sz="2400" b="0" dirty="0"/>
              <a:t>Other things remaining the same, as the price of </a:t>
            </a:r>
            <a:r>
              <a:rPr lang="en-US" sz="2400" b="0" dirty="0" smtClean="0"/>
              <a:t>commodity</a:t>
            </a:r>
            <a:r>
              <a:rPr lang="ru-RU" sz="2400" b="0" dirty="0" smtClean="0"/>
              <a:t> </a:t>
            </a:r>
            <a:r>
              <a:rPr lang="en-US" sz="2400" b="0" dirty="0" smtClean="0"/>
              <a:t>rises</a:t>
            </a:r>
            <a:r>
              <a:rPr lang="en-US" sz="2400" b="0" dirty="0"/>
              <a:t>, its supply expands and as the price falls, its supply contracts”.</a:t>
            </a:r>
            <a:endParaRPr lang="en-US" sz="2500" b="0" dirty="0"/>
          </a:p>
        </p:txBody>
      </p:sp>
      <p:pic>
        <p:nvPicPr>
          <p:cNvPr id="6146" name="Picture 2" descr="http://images.dmir.ru/dmir/images/pomoshc-v-poluchenii-kredita-11995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43300"/>
            <a:ext cx="35528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o2.imgsmail.ru/imgpreview?key=6560d41cbaf1b88e&amp;mb=imgdb_preview_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643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72200" cy="18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Demand and Supply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60304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Hence the demand </a:t>
            </a:r>
            <a:r>
              <a:rPr lang="en-US" sz="2500" dirty="0" smtClean="0"/>
              <a:t>function</a:t>
            </a:r>
            <a:r>
              <a:rPr lang="ru-RU" sz="2500" dirty="0" smtClean="0"/>
              <a:t> </a:t>
            </a:r>
            <a:r>
              <a:rPr lang="en-US" sz="2500" dirty="0" smtClean="0"/>
              <a:t>can </a:t>
            </a:r>
            <a:r>
              <a:rPr lang="en-US" sz="2500" dirty="0"/>
              <a:t>be written as</a:t>
            </a:r>
          </a:p>
          <a:p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 (P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Y, T, W)</a:t>
            </a:r>
          </a:p>
          <a:p>
            <a:r>
              <a:rPr lang="en-US" sz="2500" dirty="0"/>
              <a:t>where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500" dirty="0"/>
              <a:t> represents demand for good x</a:t>
            </a:r>
          </a:p>
          <a:p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500" dirty="0"/>
              <a:t> is price of good X</a:t>
            </a:r>
          </a:p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500" dirty="0"/>
              <a:t> is price of related goods</a:t>
            </a:r>
          </a:p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500" dirty="0"/>
              <a:t> is income</a:t>
            </a:r>
          </a:p>
          <a:p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500" dirty="0"/>
              <a:t> refers to tastes and preferences of the consumers</a:t>
            </a:r>
          </a:p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500" dirty="0" smtClean="0"/>
              <a:t>  </a:t>
            </a:r>
            <a:r>
              <a:rPr lang="en-US" sz="2500" dirty="0" smtClean="0"/>
              <a:t>refers </a:t>
            </a:r>
            <a:r>
              <a:rPr lang="en-US" sz="2500" dirty="0"/>
              <a:t>to wealth of the consumer.</a:t>
            </a:r>
            <a:endParaRPr lang="ru-RU" sz="2500" dirty="0"/>
          </a:p>
        </p:txBody>
      </p:sp>
      <p:pic>
        <p:nvPicPr>
          <p:cNvPr id="2052" name="Picture 4" descr="http://go1.imgsmail.ru/imgpreview?key=31265a862041ad56&amp;mb=imgdb_preview_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2.imgsmail.ru/imgpreview?key=4f126cebb8c35acd&amp;mb=imgdb_preview_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469"/>
            <a:ext cx="23145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o3.imgsmail.ru/imgpreview?key=72898fcce59e4df8&amp;mb=imgdb_preview_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8904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en-US" sz="2400" dirty="0" smtClean="0"/>
              <a:t>Production technology</a:t>
            </a:r>
            <a:endParaRPr lang="ru-RU" sz="2400" dirty="0" smtClean="0"/>
          </a:p>
          <a:p>
            <a:pPr algn="ctr"/>
            <a:endParaRPr lang="en-US" sz="2400" dirty="0"/>
          </a:p>
          <a:p>
            <a:r>
              <a:rPr lang="en-US" sz="2400" b="0" dirty="0"/>
              <a:t>State of production technology affects the supply function. </a:t>
            </a:r>
            <a:r>
              <a:rPr lang="en-US" sz="2400" b="0" dirty="0" smtClean="0"/>
              <a:t>If</a:t>
            </a:r>
            <a:r>
              <a:rPr lang="ru-RU" sz="2400" b="0" dirty="0" smtClean="0"/>
              <a:t> </a:t>
            </a:r>
            <a:r>
              <a:rPr lang="en-US" sz="2400" b="0" dirty="0" smtClean="0"/>
              <a:t>advanced </a:t>
            </a:r>
            <a:r>
              <a:rPr lang="en-US" sz="2400" b="0" dirty="0"/>
              <a:t>technology is used in the country, large scale production </a:t>
            </a:r>
            <a:r>
              <a:rPr lang="en-US" sz="2400" b="0" dirty="0" smtClean="0"/>
              <a:t>is</a:t>
            </a:r>
            <a:r>
              <a:rPr lang="ru-RU" sz="2400" b="0" dirty="0" smtClean="0"/>
              <a:t> </a:t>
            </a:r>
            <a:r>
              <a:rPr lang="en-US" sz="2400" b="0" dirty="0" smtClean="0"/>
              <a:t>possible</a:t>
            </a:r>
            <a:r>
              <a:rPr lang="en-US" sz="2400" b="0" dirty="0"/>
              <a:t>. Hence supply will increase. Old technology will not </a:t>
            </a:r>
            <a:r>
              <a:rPr lang="en-US" sz="2400" b="0" dirty="0" smtClean="0"/>
              <a:t>increase</a:t>
            </a:r>
            <a:r>
              <a:rPr lang="ru-RU" sz="2400" b="0" dirty="0" smtClean="0"/>
              <a:t> </a:t>
            </a:r>
            <a:r>
              <a:rPr lang="en-US" sz="2400" b="0" dirty="0" smtClean="0"/>
              <a:t>the </a:t>
            </a:r>
            <a:r>
              <a:rPr lang="en-US" sz="2400" b="0" dirty="0"/>
              <a:t>supply</a:t>
            </a:r>
            <a:r>
              <a:rPr lang="en-US" sz="2400" b="0" dirty="0" smtClean="0"/>
              <a:t>.</a:t>
            </a:r>
            <a:endParaRPr lang="en-US" sz="2500" b="0" dirty="0"/>
          </a:p>
        </p:txBody>
      </p:sp>
      <p:pic>
        <p:nvPicPr>
          <p:cNvPr id="5122" name="Picture 2" descr="http://go3.imgsmail.ru/imgpreview?key=695226d1b8218b82&amp;mb=imgdb_preview_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" y="980728"/>
            <a:ext cx="240982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o3.imgsmail.ru/imgpreview?key=4f3740034aa8fa18&amp;mb=imgdb_preview_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o1.imgsmail.ru/imgpreview?key=104afa795a2126c8&amp;mb=imgdb_preview_6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880320" cy="2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844824"/>
            <a:ext cx="4896544" cy="417646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2. Prices of factors</a:t>
            </a:r>
          </a:p>
          <a:p>
            <a:r>
              <a:rPr lang="en-US" sz="2400" b="0" dirty="0"/>
              <a:t>When the prices of factors rise, cost of production will increase.</a:t>
            </a:r>
          </a:p>
          <a:p>
            <a:r>
              <a:rPr lang="en-US" sz="2400" b="0" dirty="0"/>
              <a:t>This will result in a decrease in supply.</a:t>
            </a:r>
            <a:endParaRPr lang="en-US" sz="2500" b="0" dirty="0"/>
          </a:p>
        </p:txBody>
      </p:sp>
      <p:pic>
        <p:nvPicPr>
          <p:cNvPr id="3074" name="Picture 2" descr="C:\Users\ISkripil\Desktop\Рост-ц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" y="3068960"/>
            <a:ext cx="3439735" cy="3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810" y="770049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844824"/>
            <a:ext cx="5328592" cy="417646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3. Prices of other products</a:t>
            </a:r>
          </a:p>
          <a:p>
            <a:r>
              <a:rPr lang="en-US" sz="2400" b="0" dirty="0"/>
              <a:t>Any change in the prices of other products will influence the supply.</a:t>
            </a:r>
          </a:p>
          <a:p>
            <a:r>
              <a:rPr lang="en-US" sz="2400" b="0" dirty="0"/>
              <a:t>An increase in the price of other products will influence the producer </a:t>
            </a:r>
            <a:r>
              <a:rPr lang="en-US" sz="2400" b="0" dirty="0" smtClean="0"/>
              <a:t>to</a:t>
            </a:r>
            <a:r>
              <a:rPr lang="ru-RU" sz="2400" b="0" dirty="0" smtClean="0"/>
              <a:t> </a:t>
            </a:r>
            <a:r>
              <a:rPr lang="en-US" sz="2400" b="0" dirty="0" smtClean="0"/>
              <a:t>shift </a:t>
            </a:r>
            <a:r>
              <a:rPr lang="en-US" sz="2400" b="0" dirty="0"/>
              <a:t>the production in </a:t>
            </a:r>
            <a:r>
              <a:rPr lang="en-US" sz="2400" b="0" dirty="0" err="1"/>
              <a:t>favour</a:t>
            </a:r>
            <a:r>
              <a:rPr lang="en-US" sz="2400" b="0" dirty="0"/>
              <a:t> of that product. Supply of the </a:t>
            </a:r>
            <a:r>
              <a:rPr lang="en-US" sz="2400" b="0" dirty="0" smtClean="0"/>
              <a:t>original</a:t>
            </a:r>
            <a:r>
              <a:rPr lang="ru-RU" sz="2400" b="0" dirty="0" smtClean="0"/>
              <a:t> </a:t>
            </a:r>
            <a:r>
              <a:rPr lang="en-US" sz="2400" b="0" dirty="0" smtClean="0"/>
              <a:t>product </a:t>
            </a:r>
            <a:r>
              <a:rPr lang="en-US" sz="2400" b="0" dirty="0"/>
              <a:t>will be reduced.</a:t>
            </a:r>
            <a:endParaRPr lang="en-US" sz="2500" b="0" dirty="0"/>
          </a:p>
        </p:txBody>
      </p:sp>
      <p:pic>
        <p:nvPicPr>
          <p:cNvPr id="2050" name="Picture 2" descr="C:\Users\ISkripi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71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kripil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6992"/>
            <a:ext cx="293158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73869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700808"/>
            <a:ext cx="4896544" cy="417646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4. Number of producers or firms</a:t>
            </a:r>
          </a:p>
          <a:p>
            <a:r>
              <a:rPr lang="en-US" sz="2400" b="0" dirty="0"/>
              <a:t>If the number of producers producing the product increases, </a:t>
            </a:r>
            <a:r>
              <a:rPr lang="en-US" sz="2400" b="0" dirty="0" smtClean="0"/>
              <a:t>the</a:t>
            </a:r>
            <a:r>
              <a:rPr lang="ru-RU" sz="2400" b="0" dirty="0" smtClean="0"/>
              <a:t> </a:t>
            </a:r>
            <a:r>
              <a:rPr lang="en-US" sz="2400" b="0" dirty="0" smtClean="0"/>
              <a:t>supply </a:t>
            </a:r>
            <a:r>
              <a:rPr lang="en-US" sz="2400" b="0" dirty="0"/>
              <a:t>of the product will increase in the market.</a:t>
            </a:r>
            <a:endParaRPr lang="en-US" sz="2500" b="0" dirty="0"/>
          </a:p>
        </p:txBody>
      </p:sp>
      <p:pic>
        <p:nvPicPr>
          <p:cNvPr id="1026" name="Picture 2" descr="http://go1.imgsmail.ru/imgpreview?key=5920548b251bc2af&amp;mb=imgdb_preview_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77072"/>
            <a:ext cx="3120281" cy="25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3.imgsmail.ru/imgpreview?key=2de6a009acfd1d6d&amp;mb=imgdb_preview_1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003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844824"/>
            <a:ext cx="5040560" cy="4176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</a:t>
            </a:r>
            <a:r>
              <a:rPr lang="en-US" sz="2400" dirty="0"/>
              <a:t>. Future price </a:t>
            </a:r>
            <a:r>
              <a:rPr lang="en-US" sz="2400" dirty="0" smtClean="0"/>
              <a:t>expectations</a:t>
            </a:r>
            <a:endParaRPr lang="ru-RU" sz="2400" dirty="0" smtClean="0"/>
          </a:p>
          <a:p>
            <a:endParaRPr lang="en-US" sz="2400" dirty="0"/>
          </a:p>
          <a:p>
            <a:r>
              <a:rPr lang="en-US" sz="2400" b="0" dirty="0"/>
              <a:t>If producers expect that there will be a rise in the prices of </a:t>
            </a:r>
            <a:r>
              <a:rPr lang="en-US" sz="2400" b="0" dirty="0" smtClean="0"/>
              <a:t>products</a:t>
            </a:r>
            <a:r>
              <a:rPr lang="ru-RU" sz="2400" b="0" dirty="0" smtClean="0"/>
              <a:t> </a:t>
            </a:r>
            <a:r>
              <a:rPr lang="en-US" sz="2400" b="0" dirty="0" smtClean="0"/>
              <a:t>in </a:t>
            </a:r>
            <a:r>
              <a:rPr lang="en-US" sz="2400" b="0" dirty="0"/>
              <a:t>future, they will not supply their products at present.</a:t>
            </a:r>
            <a:endParaRPr lang="en-US" sz="2500" b="0" dirty="0"/>
          </a:p>
        </p:txBody>
      </p:sp>
      <p:pic>
        <p:nvPicPr>
          <p:cNvPr id="4098" name="Picture 2" descr="C:\Users\ISkripil\Desktop\998_tena13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1" y="3356992"/>
            <a:ext cx="2857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kripil\Desktop\pusto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812157" cy="22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105" y="260648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determining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</a:t>
            </a:r>
            <a:r>
              <a:rPr lang="en-US" sz="2400" dirty="0"/>
              <a:t>. Taxes and subsidies</a:t>
            </a:r>
          </a:p>
          <a:p>
            <a:r>
              <a:rPr lang="en-US" sz="2400" b="0" dirty="0"/>
              <a:t>If tax is imposed by the government on the inputs of a </a:t>
            </a:r>
            <a:r>
              <a:rPr lang="en-US" sz="2400" b="0" dirty="0" smtClean="0"/>
              <a:t>commodity,</a:t>
            </a:r>
            <a:r>
              <a:rPr lang="ru-RU" sz="2400" b="0" dirty="0" smtClean="0"/>
              <a:t> </a:t>
            </a:r>
            <a:r>
              <a:rPr lang="en-US" sz="2400" b="0" dirty="0" smtClean="0"/>
              <a:t>cost </a:t>
            </a:r>
            <a:r>
              <a:rPr lang="en-US" sz="2400" b="0" dirty="0"/>
              <a:t>of production will go up. Supply will be reduced. When subsidy </a:t>
            </a:r>
            <a:r>
              <a:rPr lang="en-US" sz="2400" b="0" dirty="0" smtClean="0"/>
              <a:t>is</a:t>
            </a:r>
            <a:r>
              <a:rPr lang="ru-RU" sz="2400" b="0" dirty="0" smtClean="0"/>
              <a:t> </a:t>
            </a:r>
            <a:r>
              <a:rPr lang="en-US" sz="2400" b="0" dirty="0" smtClean="0"/>
              <a:t>given </a:t>
            </a:r>
            <a:r>
              <a:rPr lang="en-US" sz="2400" b="0" dirty="0"/>
              <a:t>to the producer, it will encourage them to produce and </a:t>
            </a:r>
            <a:r>
              <a:rPr lang="en-US" sz="2400" b="0" dirty="0" smtClean="0"/>
              <a:t>supply</a:t>
            </a:r>
            <a:r>
              <a:rPr lang="ru-RU" sz="2400" b="0" dirty="0" smtClean="0"/>
              <a:t> </a:t>
            </a:r>
            <a:r>
              <a:rPr lang="en-US" sz="2400" b="0" dirty="0" smtClean="0"/>
              <a:t>more</a:t>
            </a:r>
            <a:r>
              <a:rPr lang="en-US" sz="2400" b="0" dirty="0"/>
              <a:t>. Subsidy means a part of the cost of a commodity will be </a:t>
            </a:r>
            <a:r>
              <a:rPr lang="en-US" sz="2400" b="0" dirty="0" smtClean="0"/>
              <a:t>borne</a:t>
            </a:r>
            <a:r>
              <a:rPr lang="ru-RU" sz="2400" b="0" dirty="0" smtClean="0"/>
              <a:t> </a:t>
            </a:r>
            <a:r>
              <a:rPr lang="en-US" sz="2400" b="0" dirty="0" smtClean="0"/>
              <a:t>by </a:t>
            </a:r>
            <a:r>
              <a:rPr lang="en-US" sz="2400" b="0" dirty="0"/>
              <a:t>the government.</a:t>
            </a:r>
            <a:endParaRPr lang="en-US" sz="2500" b="0" dirty="0"/>
          </a:p>
        </p:txBody>
      </p:sp>
      <p:pic>
        <p:nvPicPr>
          <p:cNvPr id="6146" name="Picture 2" descr="http://go2.imgsmail.ru/imgpreview?key=4a28529f3d1f1e9d&amp;mb=imgdb_preview_1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o3.imgsmail.ru/imgpreview?key=21c323eee8547065&amp;mb=imgdb_preview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3.imgsmail.ru/imgpreview?key=3760664efb4e39c9&amp;mb=imgdb_preview_4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o1.imgsmail.ru/imgpreview?key=19edda1785388c08&amp;mb=imgdb_preview_3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" y="3284984"/>
            <a:ext cx="2190853" cy="27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Factors </a:t>
            </a:r>
            <a:r>
              <a:rPr lang="ru-RU" sz="3200" dirty="0" smtClean="0"/>
              <a:t> </a:t>
            </a:r>
            <a:r>
              <a:rPr lang="en-US" sz="3200" dirty="0" smtClean="0"/>
              <a:t>determining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/>
              <a:t>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400" dirty="0"/>
              <a:t>7. Non-economic factors</a:t>
            </a:r>
          </a:p>
          <a:p>
            <a:r>
              <a:rPr lang="en-US" sz="2400" b="0" dirty="0"/>
              <a:t>Non-economic factors like, war, political climate and </a:t>
            </a:r>
            <a:r>
              <a:rPr lang="en-US" sz="2400" b="0" dirty="0" smtClean="0"/>
              <a:t>natural</a:t>
            </a:r>
            <a:r>
              <a:rPr lang="ru-RU" sz="2400" b="0" dirty="0" smtClean="0"/>
              <a:t> </a:t>
            </a:r>
            <a:r>
              <a:rPr lang="en-US" sz="2400" b="0" dirty="0" smtClean="0"/>
              <a:t>calamities </a:t>
            </a:r>
            <a:r>
              <a:rPr lang="en-US" sz="2400" b="0" dirty="0"/>
              <a:t>create scarcity in supply.</a:t>
            </a:r>
            <a:endParaRPr lang="en-US" sz="2500" b="0" dirty="0"/>
          </a:p>
        </p:txBody>
      </p:sp>
      <p:pic>
        <p:nvPicPr>
          <p:cNvPr id="7170" name="Picture 2" descr="http://go3.imgsmail.ru/imgpreview?key=6d0315f87df04c43&amp;mb=imgdb_preview_1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2" y="1628800"/>
            <a:ext cx="2324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o2.imgsmail.ru/imgpreview?key=52c39096b99fa813&amp;mb=imgdb_preview_1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2333625" cy="19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o2.imgsmail.ru/imgpreview?key=7c2243ee2c90ef2d&amp;mb=imgdb_preview_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4" y="39687"/>
            <a:ext cx="2019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o4.imgsmail.ru/imgpreview?key=49fff79cc618e983&amp;mb=imgdb_preview_3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70290"/>
            <a:ext cx="2333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go4.imgsmail.ru/imgpreview?key=74754d42af09dc32&amp;mb=imgdb_preview_3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7" y="4509120"/>
            <a:ext cx="2515233" cy="2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Elasticity of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</a:t>
            </a:r>
            <a:r>
              <a:rPr lang="en-US" sz="2800" b="0" dirty="0"/>
              <a:t>law of supply tells us that quantity supplied will respond to </a:t>
            </a:r>
            <a:r>
              <a:rPr lang="en-US" sz="2800" b="0" dirty="0" smtClean="0"/>
              <a:t>a change </a:t>
            </a:r>
            <a:r>
              <a:rPr lang="en-US" sz="2800" b="0" dirty="0"/>
              <a:t>in price. The concept of elasticity of supply explains the rate </a:t>
            </a:r>
            <a:r>
              <a:rPr lang="en-US" sz="2800" b="0" dirty="0" smtClean="0"/>
              <a:t>of change </a:t>
            </a:r>
            <a:r>
              <a:rPr lang="en-US" sz="2800" b="0" dirty="0"/>
              <a:t>in supply as a result of change in price. </a:t>
            </a:r>
            <a:endParaRPr lang="en-US" sz="2500" b="0" dirty="0"/>
          </a:p>
        </p:txBody>
      </p:sp>
      <p:pic>
        <p:nvPicPr>
          <p:cNvPr id="7170" name="Picture 2" descr="http://go4.imgsmail.ru/imgpreview?key=548a32bef0c8cede&amp;mb=imgdb_preview_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681022" cy="20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o1.imgsmail.ru/imgpreview?key=bc7149c879e1664&amp;mb=imgdb_preview_1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4574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odrobnosti.ua/upload/news/2012/09/10/857307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4882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r>
              <a:rPr lang="en-US" sz="3200" dirty="0"/>
              <a:t>Elasticity of Supply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It </a:t>
            </a:r>
            <a:r>
              <a:rPr lang="en-US" sz="2800" b="0" dirty="0"/>
              <a:t>is measured by </a:t>
            </a:r>
            <a:r>
              <a:rPr lang="en-US" sz="2800" b="0" dirty="0" smtClean="0"/>
              <a:t>the formula </a:t>
            </a:r>
            <a:r>
              <a:rPr lang="en-US" sz="2800" b="0" dirty="0"/>
              <a:t>mentioned </a:t>
            </a:r>
            <a:r>
              <a:rPr lang="en-US" sz="2800" b="0" dirty="0" smtClean="0"/>
              <a:t>below</a:t>
            </a:r>
          </a:p>
          <a:p>
            <a:r>
              <a:rPr lang="en-US" sz="2800" b="0" dirty="0"/>
              <a:t>Elasticity of supply = </a:t>
            </a:r>
            <a:r>
              <a:rPr lang="en-US" sz="2800" b="0" dirty="0" smtClean="0"/>
              <a:t>Proportionate </a:t>
            </a:r>
            <a:r>
              <a:rPr lang="en-US" sz="2800" b="0" dirty="0"/>
              <a:t>change in quantity </a:t>
            </a:r>
            <a:r>
              <a:rPr lang="en-US" sz="2800" b="0" dirty="0" smtClean="0"/>
              <a:t>supplied / Proportionate </a:t>
            </a:r>
            <a:r>
              <a:rPr lang="en-US" sz="2800" b="0" dirty="0"/>
              <a:t>change in </a:t>
            </a:r>
            <a:r>
              <a:rPr lang="en-US" sz="2800" b="0" dirty="0" smtClean="0"/>
              <a:t>price</a:t>
            </a:r>
          </a:p>
          <a:p>
            <a:endParaRPr lang="en-US" sz="25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590465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elasticity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</a:t>
            </a:r>
            <a:r>
              <a:rPr lang="en-US" sz="2800" b="0" dirty="0"/>
              <a:t>following factors will influence the elasticity of </a:t>
            </a:r>
            <a:r>
              <a:rPr lang="en-US" sz="2800" b="0" dirty="0" smtClean="0"/>
              <a:t>supply</a:t>
            </a:r>
            <a:r>
              <a:rPr lang="ru-RU" sz="2800" b="0" dirty="0" smtClean="0"/>
              <a:t>:</a:t>
            </a:r>
            <a:endParaRPr lang="en-US" sz="2800" b="0" dirty="0"/>
          </a:p>
          <a:p>
            <a:r>
              <a:rPr lang="en-US" sz="2800" b="0" dirty="0"/>
              <a:t>1. Changes in cost of production</a:t>
            </a:r>
          </a:p>
          <a:p>
            <a:r>
              <a:rPr lang="en-US" sz="2800" b="0" dirty="0"/>
              <a:t>2. </a:t>
            </a:r>
            <a:r>
              <a:rPr lang="en-US" sz="2800" b="0" dirty="0" err="1"/>
              <a:t>Behaviour</a:t>
            </a:r>
            <a:r>
              <a:rPr lang="en-US" sz="2800" b="0" dirty="0"/>
              <a:t> pattern of producers</a:t>
            </a:r>
          </a:p>
          <a:p>
            <a:r>
              <a:rPr lang="en-US" sz="2800" b="0" dirty="0"/>
              <a:t>3. Availability of facilities for expanding output.</a:t>
            </a:r>
          </a:p>
          <a:p>
            <a:r>
              <a:rPr lang="en-US" sz="2800" b="0" dirty="0"/>
              <a:t>4. Supply in the short and long period.</a:t>
            </a:r>
            <a:endParaRPr lang="en-US" sz="2500" b="0" dirty="0"/>
          </a:p>
        </p:txBody>
      </p:sp>
      <p:pic>
        <p:nvPicPr>
          <p:cNvPr id="8194" name="Picture 2" descr="http://go4.imgsmail.ru/imgpreview?key=70ee46c68e012f5b&amp;mb=imgdb_preview_1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365104"/>
            <a:ext cx="2409825" cy="22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o1.imgsmail.ru/imgpreview?key=717973a6adc1e05e&amp;mb=imgdb_preview_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" y="1052736"/>
            <a:ext cx="22764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o1.imgsmail.ru/imgpreview?key=772c8acb17d57132&amp;mb=imgdb_preview_14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1"/>
            <a:ext cx="24193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5596136" cy="136815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Law of Demand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6318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The law of demand states that there is a negative or </a:t>
            </a:r>
            <a:r>
              <a:rPr lang="en-US" sz="3500" dirty="0" smtClean="0"/>
              <a:t>inverse</a:t>
            </a:r>
            <a:r>
              <a:rPr lang="ru-RU" sz="3500" dirty="0" smtClean="0"/>
              <a:t> </a:t>
            </a:r>
            <a:r>
              <a:rPr lang="en-US" sz="3500" dirty="0" smtClean="0"/>
              <a:t>relationship </a:t>
            </a:r>
            <a:r>
              <a:rPr lang="en-US" sz="3500" dirty="0"/>
              <a:t>between the price and quantity demanded of a </a:t>
            </a:r>
            <a:r>
              <a:rPr lang="en-US" sz="3500" dirty="0" smtClean="0"/>
              <a:t>commodity</a:t>
            </a:r>
            <a:r>
              <a:rPr lang="ru-RU" sz="3500" dirty="0" smtClean="0"/>
              <a:t> </a:t>
            </a:r>
            <a:r>
              <a:rPr lang="en-US" sz="3500" dirty="0" smtClean="0"/>
              <a:t>over </a:t>
            </a:r>
            <a:r>
              <a:rPr lang="en-US" sz="3500" dirty="0"/>
              <a:t>a period of time.</a:t>
            </a:r>
            <a:endParaRPr lang="ru-RU" sz="3500" dirty="0"/>
          </a:p>
        </p:txBody>
      </p:sp>
      <p:pic>
        <p:nvPicPr>
          <p:cNvPr id="5" name="Picture 2" descr="http://go4.imgsmail.ru/imgpreview?key=35b41403c4ad1cea&amp;mb=imgdb_preview_1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" y="188640"/>
            <a:ext cx="2381250" cy="19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3.imgsmail.ru/imgpreview?key=555cdae1057019b8&amp;mb=imgdb_preview_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7" y="260648"/>
            <a:ext cx="2685061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260648"/>
            <a:ext cx="5956176" cy="1368152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Law of Demand</a:t>
            </a:r>
            <a:endParaRPr lang="ru-RU" sz="5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44824"/>
            <a:ext cx="603041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Definition: </a:t>
            </a:r>
            <a:r>
              <a:rPr lang="en-US" sz="2500" b="1" dirty="0"/>
              <a:t>Alfred Marshall </a:t>
            </a:r>
            <a:r>
              <a:rPr lang="en-US" sz="2500" dirty="0"/>
              <a:t>stated that </a:t>
            </a:r>
            <a:endParaRPr lang="ru-RU" sz="2500" dirty="0" smtClean="0"/>
          </a:p>
          <a:p>
            <a:r>
              <a:rPr lang="en-US" sz="2500" i="1" dirty="0" smtClean="0"/>
              <a:t>“ </a:t>
            </a:r>
            <a:r>
              <a:rPr lang="en-US" sz="2500" i="1" dirty="0"/>
              <a:t>the greater the </a:t>
            </a:r>
            <a:r>
              <a:rPr lang="en-US" sz="2500" i="1" dirty="0" smtClean="0"/>
              <a:t>amount</a:t>
            </a:r>
            <a:r>
              <a:rPr lang="ru-RU" sz="2500" i="1" dirty="0" smtClean="0"/>
              <a:t> </a:t>
            </a:r>
            <a:r>
              <a:rPr lang="en-US" sz="2500" i="1" dirty="0" smtClean="0"/>
              <a:t>sold</a:t>
            </a:r>
            <a:r>
              <a:rPr lang="en-US" sz="2500" i="1" dirty="0"/>
              <a:t>, the smaller must be the price at which it is offered, in order that </a:t>
            </a:r>
            <a:r>
              <a:rPr lang="en-US" sz="2500" i="1" dirty="0" smtClean="0"/>
              <a:t>it</a:t>
            </a:r>
            <a:r>
              <a:rPr lang="ru-RU" sz="2500" i="1" dirty="0" smtClean="0"/>
              <a:t> </a:t>
            </a:r>
            <a:r>
              <a:rPr lang="en-US" sz="2500" i="1" dirty="0" smtClean="0"/>
              <a:t>may </a:t>
            </a:r>
            <a:r>
              <a:rPr lang="en-US" sz="2500" i="1" dirty="0"/>
              <a:t>find p</a:t>
            </a:r>
            <a:r>
              <a:rPr lang="en-US" sz="2500" i="1" dirty="0" smtClean="0"/>
              <a:t>urchasers</a:t>
            </a:r>
            <a:r>
              <a:rPr lang="en-US" sz="2500" i="1" dirty="0"/>
              <a:t>; or in other words, the amount demanded </a:t>
            </a:r>
            <a:r>
              <a:rPr lang="en-US" sz="2500" i="1" dirty="0" smtClean="0"/>
              <a:t>increases</a:t>
            </a:r>
            <a:r>
              <a:rPr lang="ru-RU" sz="2500" i="1" dirty="0" smtClean="0"/>
              <a:t> </a:t>
            </a:r>
            <a:r>
              <a:rPr lang="en-US" sz="2500" i="1" dirty="0" smtClean="0"/>
              <a:t>with </a:t>
            </a:r>
            <a:r>
              <a:rPr lang="en-US" sz="2500" i="1" dirty="0"/>
              <a:t>a fall in price and diminishes with rise in price”. </a:t>
            </a:r>
            <a:endParaRPr lang="ru-RU" sz="2500" i="1" dirty="0" smtClean="0"/>
          </a:p>
          <a:p>
            <a:endParaRPr lang="en-US" sz="2500" i="1" dirty="0" smtClean="0"/>
          </a:p>
          <a:p>
            <a:r>
              <a:rPr lang="en-US" sz="2500" dirty="0" smtClean="0"/>
              <a:t>According to</a:t>
            </a:r>
            <a:r>
              <a:rPr lang="ru-RU" sz="2500" dirty="0" smtClean="0"/>
              <a:t> </a:t>
            </a:r>
            <a:r>
              <a:rPr lang="en-US" sz="2500" dirty="0" smtClean="0"/>
              <a:t>Ferguson</a:t>
            </a:r>
            <a:r>
              <a:rPr lang="en-US" sz="2500" dirty="0"/>
              <a:t>, </a:t>
            </a:r>
            <a:r>
              <a:rPr lang="en-US" sz="2500" i="1" dirty="0"/>
              <a:t>the law of demand is that the quantity demanded </a:t>
            </a:r>
            <a:r>
              <a:rPr lang="en-US" sz="2500" i="1" dirty="0" smtClean="0"/>
              <a:t>varies</a:t>
            </a:r>
            <a:r>
              <a:rPr lang="ru-RU" sz="2500" i="1" dirty="0" smtClean="0"/>
              <a:t> </a:t>
            </a:r>
            <a:r>
              <a:rPr lang="en-US" sz="2500" i="1" dirty="0" smtClean="0"/>
              <a:t>inversely </a:t>
            </a:r>
            <a:r>
              <a:rPr lang="en-US" sz="2500" i="1" dirty="0"/>
              <a:t>with price</a:t>
            </a:r>
            <a:r>
              <a:rPr lang="en-US" sz="2500" dirty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844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836712"/>
            <a:ext cx="4532040" cy="1224135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551608"/>
            <a:ext cx="5688632" cy="41764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1. Tastes and preferences of the consumer</a:t>
            </a:r>
          </a:p>
          <a:p>
            <a:r>
              <a:rPr lang="en-US" sz="2800" b="0" dirty="0"/>
              <a:t>Demand for a commodity may change due to a change in tastes,</a:t>
            </a:r>
          </a:p>
          <a:p>
            <a:r>
              <a:rPr lang="en-US" sz="2800" b="0" dirty="0"/>
              <a:t>preferences and fashion. For example, the demand for </a:t>
            </a:r>
            <a:r>
              <a:rPr lang="en-US" sz="2800" b="0" dirty="0" err="1"/>
              <a:t>dhoties</a:t>
            </a:r>
            <a:r>
              <a:rPr lang="en-US" sz="2800" b="0" dirty="0"/>
              <a:t> </a:t>
            </a:r>
            <a:r>
              <a:rPr lang="en-US" sz="2800" b="0" dirty="0" smtClean="0"/>
              <a:t>has</a:t>
            </a:r>
            <a:r>
              <a:rPr lang="ru-RU" sz="2800" b="0" dirty="0" smtClean="0"/>
              <a:t> </a:t>
            </a:r>
            <a:r>
              <a:rPr lang="en-US" sz="2800" b="0" dirty="0" smtClean="0"/>
              <a:t>come </a:t>
            </a:r>
            <a:r>
              <a:rPr lang="en-US" sz="2800" b="0" dirty="0"/>
              <a:t>down and demand for trouser cloth and jeans has gone up due </a:t>
            </a:r>
            <a:r>
              <a:rPr lang="en-US" sz="2800" b="0" dirty="0" smtClean="0"/>
              <a:t>to</a:t>
            </a:r>
            <a:r>
              <a:rPr lang="ru-RU" sz="2800" b="0" dirty="0" smtClean="0"/>
              <a:t> </a:t>
            </a:r>
            <a:r>
              <a:rPr lang="en-US" sz="2800" b="0" dirty="0" smtClean="0"/>
              <a:t>change </a:t>
            </a:r>
            <a:r>
              <a:rPr lang="en-US" sz="2800" b="0" dirty="0"/>
              <a:t>in fashion.</a:t>
            </a:r>
            <a:endParaRPr lang="ru-RU" sz="2800" dirty="0"/>
          </a:p>
        </p:txBody>
      </p:sp>
      <p:pic>
        <p:nvPicPr>
          <p:cNvPr id="3074" name="Picture 2" descr="C:\Users\ISkripil\Desktop\fashion-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3391470" cy="23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kripil\Desktop\1381264601_m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7" y="4077072"/>
            <a:ext cx="3076910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kripil\Desktop\91164671_large_1324472312_446548_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13732" cy="2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44824"/>
            <a:ext cx="5904656" cy="41764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2. Income of the consumer</a:t>
            </a:r>
          </a:p>
          <a:p>
            <a:r>
              <a:rPr lang="en-US" sz="2800" b="0" dirty="0" smtClean="0"/>
              <a:t>When </a:t>
            </a:r>
            <a:r>
              <a:rPr lang="en-US" sz="2800" b="0" dirty="0"/>
              <a:t>the income of the consumer increases, more will </a:t>
            </a:r>
            <a:r>
              <a:rPr lang="en-US" sz="2800" b="0" dirty="0" smtClean="0"/>
              <a:t>be demanded</a:t>
            </a:r>
            <a:r>
              <a:rPr lang="en-US" sz="2800" b="0" dirty="0"/>
              <a:t>. Therefore, we can say that as income increases, other </a:t>
            </a:r>
            <a:r>
              <a:rPr lang="en-US" sz="2800" b="0" dirty="0" smtClean="0"/>
              <a:t>things being </a:t>
            </a:r>
            <a:r>
              <a:rPr lang="en-US" sz="2800" b="0" dirty="0"/>
              <a:t>equal, the demand for a commodity also increases. </a:t>
            </a:r>
            <a:endParaRPr lang="ru-RU" sz="2800" b="0" dirty="0" smtClean="0"/>
          </a:p>
          <a:p>
            <a:r>
              <a:rPr lang="en-US" sz="2800" b="0" dirty="0" smtClean="0"/>
              <a:t>Comforts and </a:t>
            </a:r>
            <a:r>
              <a:rPr lang="en-US" sz="2800" b="0" dirty="0"/>
              <a:t>luxuries </a:t>
            </a:r>
            <a:endParaRPr lang="ru-RU" sz="2800" b="0" dirty="0" smtClean="0"/>
          </a:p>
          <a:p>
            <a:r>
              <a:rPr lang="en-US" sz="2800" b="0" dirty="0" smtClean="0"/>
              <a:t>belong </a:t>
            </a:r>
            <a:r>
              <a:rPr lang="en-US" sz="2800" b="0" dirty="0"/>
              <a:t>to this category.</a:t>
            </a:r>
            <a:endParaRPr lang="ru-RU" sz="2800" dirty="0"/>
          </a:p>
        </p:txBody>
      </p:sp>
      <p:pic>
        <p:nvPicPr>
          <p:cNvPr id="2051" name="Picture 3" descr="C:\Users\ISkripil\Desktop\s57308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2225824" cy="16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kripil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7"/>
            <a:ext cx="2592288" cy="19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6764288" cy="648072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7" y="1988840"/>
            <a:ext cx="5813251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3. Price of substitutes</a:t>
            </a:r>
          </a:p>
          <a:p>
            <a:r>
              <a:rPr lang="en-US" sz="2800" b="0" dirty="0"/>
              <a:t>Some goods can be substituted for other goods. For example, </a:t>
            </a:r>
            <a:r>
              <a:rPr lang="en-US" sz="2800" b="0" dirty="0" smtClean="0"/>
              <a:t>tea</a:t>
            </a:r>
            <a:r>
              <a:rPr lang="ru-RU" sz="2800" b="0" dirty="0" smtClean="0"/>
              <a:t> </a:t>
            </a:r>
            <a:r>
              <a:rPr lang="en-US" sz="2800" b="0" dirty="0" smtClean="0"/>
              <a:t>and </a:t>
            </a:r>
            <a:r>
              <a:rPr lang="en-US" sz="2800" b="0" dirty="0"/>
              <a:t>coffee are substitutes. If the price of coffee increases while </a:t>
            </a:r>
            <a:r>
              <a:rPr lang="en-US" sz="2800" b="0" dirty="0" smtClean="0"/>
              <a:t>the</a:t>
            </a:r>
            <a:r>
              <a:rPr lang="ru-RU" sz="2800" b="0" dirty="0" smtClean="0"/>
              <a:t> </a:t>
            </a:r>
            <a:r>
              <a:rPr lang="en-US" sz="2800" b="0" dirty="0" smtClean="0"/>
              <a:t>price </a:t>
            </a:r>
            <a:r>
              <a:rPr lang="en-US" sz="2800" b="0" dirty="0"/>
              <a:t>of tea remains the same, there will be increase in the demand </a:t>
            </a:r>
            <a:r>
              <a:rPr lang="en-US" sz="2800" b="0" dirty="0" smtClean="0"/>
              <a:t>for</a:t>
            </a:r>
            <a:r>
              <a:rPr lang="ru-RU" sz="2800" b="0" dirty="0" smtClean="0"/>
              <a:t> </a:t>
            </a:r>
            <a:r>
              <a:rPr lang="en-US" sz="2800" b="0" dirty="0" smtClean="0"/>
              <a:t>tea </a:t>
            </a:r>
            <a:r>
              <a:rPr lang="en-US" sz="2800" b="0" dirty="0"/>
              <a:t>and decrease in the demand for coffee. The demand for </a:t>
            </a:r>
            <a:r>
              <a:rPr lang="en-US" sz="2800" b="0" dirty="0" smtClean="0"/>
              <a:t>substitutes</a:t>
            </a:r>
            <a:r>
              <a:rPr lang="ru-RU" sz="2800" b="0" dirty="0" smtClean="0"/>
              <a:t> </a:t>
            </a:r>
            <a:r>
              <a:rPr lang="en-US" sz="2800" b="0" dirty="0" smtClean="0"/>
              <a:t>moves </a:t>
            </a:r>
            <a:r>
              <a:rPr lang="en-US" sz="2800" b="0" dirty="0"/>
              <a:t>in the opposite direction.</a:t>
            </a:r>
            <a:endParaRPr lang="ru-RU" sz="2800" dirty="0"/>
          </a:p>
        </p:txBody>
      </p:sp>
      <p:pic>
        <p:nvPicPr>
          <p:cNvPr id="4098" name="Picture 2" descr="http://go1.imgsmail.ru/imgpreview?key=319978d03bcedb0c&amp;mb=imgdb_preview_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4288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Skripil\Desktop\10954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275856" cy="317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2521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determining demand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007861"/>
            <a:ext cx="5904656" cy="43204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4. Number of consumers</a:t>
            </a:r>
          </a:p>
          <a:p>
            <a:r>
              <a:rPr lang="en-US" sz="2800" b="0" dirty="0"/>
              <a:t>Size of population of a country is an important determinant of</a:t>
            </a:r>
          </a:p>
          <a:p>
            <a:r>
              <a:rPr lang="en-US" sz="2800" b="0" dirty="0"/>
              <a:t>demand. For instance, larger the population, more will be the </a:t>
            </a:r>
            <a:r>
              <a:rPr lang="en-US" sz="2800" b="0" dirty="0" smtClean="0"/>
              <a:t>demand,</a:t>
            </a:r>
            <a:r>
              <a:rPr lang="ru-RU" sz="2800" b="0" dirty="0" smtClean="0"/>
              <a:t> </a:t>
            </a:r>
            <a:r>
              <a:rPr lang="en-US" sz="2800" b="0" dirty="0" smtClean="0"/>
              <a:t>for </a:t>
            </a:r>
            <a:r>
              <a:rPr lang="en-US" sz="2800" b="0" dirty="0"/>
              <a:t>certain goods like food grains, and pulses etc. When the number </a:t>
            </a:r>
            <a:r>
              <a:rPr lang="en-US" sz="2800" b="0" dirty="0" smtClean="0"/>
              <a:t>of</a:t>
            </a:r>
            <a:r>
              <a:rPr lang="ru-RU" sz="2800" b="0" dirty="0" smtClean="0"/>
              <a:t> </a:t>
            </a:r>
            <a:r>
              <a:rPr lang="en-US" sz="2800" b="0" dirty="0" smtClean="0"/>
              <a:t>consumers </a:t>
            </a:r>
            <a:r>
              <a:rPr lang="en-US" sz="2800" b="0" dirty="0"/>
              <a:t>increases, there will be greater demand for goods.</a:t>
            </a:r>
            <a:endParaRPr lang="ru-RU" sz="2800" dirty="0"/>
          </a:p>
        </p:txBody>
      </p:sp>
      <p:pic>
        <p:nvPicPr>
          <p:cNvPr id="5124" name="Picture 4" descr="http://cheremuha.com/images/objestvo/image7998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9634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veryday.com.ua/world/pop2000-2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298742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1784</Words>
  <Application>Microsoft Office PowerPoint</Application>
  <PresentationFormat>Экран (4:3)</PresentationFormat>
  <Paragraphs>177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Demand and Supply</vt:lpstr>
      <vt:lpstr>Demand and Supply</vt:lpstr>
      <vt:lpstr>Demand and Supply</vt:lpstr>
      <vt:lpstr>Law of Demand</vt:lpstr>
      <vt:lpstr>Law of Demand</vt:lpstr>
      <vt:lpstr>Factors determining demand</vt:lpstr>
      <vt:lpstr>Factors determining demand</vt:lpstr>
      <vt:lpstr>Factors determining demand</vt:lpstr>
      <vt:lpstr>Factors determining demand</vt:lpstr>
      <vt:lpstr>Factors determining demand</vt:lpstr>
      <vt:lpstr>Factors determining demand</vt:lpstr>
      <vt:lpstr>Factors determining demand</vt:lpstr>
      <vt:lpstr>Factors determining demand</vt:lpstr>
      <vt:lpstr>Factors determining demand</vt:lpstr>
      <vt:lpstr>Elasticity of Demand</vt:lpstr>
      <vt:lpstr>Types of Elasticity of Demand</vt:lpstr>
      <vt:lpstr>Price elasticity of demand</vt:lpstr>
      <vt:lpstr>Price elasticity of demand</vt:lpstr>
      <vt:lpstr>Income elasticity of demand</vt:lpstr>
      <vt:lpstr>Cross-elasticity of demand</vt:lpstr>
      <vt:lpstr>Factors determining elasticity of demand:</vt:lpstr>
      <vt:lpstr>Importance of Elasticity of demand</vt:lpstr>
      <vt:lpstr>Importance of Elasticity of demand</vt:lpstr>
      <vt:lpstr>Importance of Elasticity of demand</vt:lpstr>
      <vt:lpstr>Importance of Elasticity of demand</vt:lpstr>
      <vt:lpstr>Importance of Elasticity of demand</vt:lpstr>
      <vt:lpstr>Importance of Elasticity of demand</vt:lpstr>
      <vt:lpstr>LAW OF SUPPLY</vt:lpstr>
      <vt:lpstr>LAW OF SUPPLY</vt:lpstr>
      <vt:lpstr>Factors determining supply</vt:lpstr>
      <vt:lpstr>Factors determining supply</vt:lpstr>
      <vt:lpstr>Factors determining supply</vt:lpstr>
      <vt:lpstr>Factors determining supply</vt:lpstr>
      <vt:lpstr>Factors determining supply</vt:lpstr>
      <vt:lpstr>Factors determining supply</vt:lpstr>
      <vt:lpstr>Factors  determining  supply</vt:lpstr>
      <vt:lpstr>Elasticity of Supply</vt:lpstr>
      <vt:lpstr>Elasticity of Supply</vt:lpstr>
      <vt:lpstr>Factors determining elasticity of supply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economics</dc:title>
  <dc:creator>Ирина А. Скрипиль</dc:creator>
  <cp:lastModifiedBy>Ирина А. Скрипиль</cp:lastModifiedBy>
  <cp:revision>43</cp:revision>
  <cp:lastPrinted>2015-03-23T14:06:16Z</cp:lastPrinted>
  <dcterms:created xsi:type="dcterms:W3CDTF">2015-03-16T13:28:04Z</dcterms:created>
  <dcterms:modified xsi:type="dcterms:W3CDTF">2015-03-23T14:21:18Z</dcterms:modified>
</cp:coreProperties>
</file>