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6"/>
  </p:notesMasterIdLst>
  <p:sldIdLst>
    <p:sldId id="271" r:id="rId2"/>
    <p:sldId id="285" r:id="rId3"/>
    <p:sldId id="328" r:id="rId4"/>
    <p:sldId id="329" r:id="rId5"/>
    <p:sldId id="392" r:id="rId6"/>
    <p:sldId id="394" r:id="rId7"/>
    <p:sldId id="406" r:id="rId8"/>
    <p:sldId id="407" r:id="rId9"/>
    <p:sldId id="408" r:id="rId10"/>
    <p:sldId id="409" r:id="rId11"/>
    <p:sldId id="410" r:id="rId12"/>
    <p:sldId id="411" r:id="rId13"/>
    <p:sldId id="412" r:id="rId14"/>
    <p:sldId id="413" r:id="rId15"/>
    <p:sldId id="414" r:id="rId16"/>
    <p:sldId id="415" r:id="rId17"/>
    <p:sldId id="416" r:id="rId18"/>
    <p:sldId id="418"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94660"/>
  </p:normalViewPr>
  <p:slideViewPr>
    <p:cSldViewPr>
      <p:cViewPr varScale="1">
        <p:scale>
          <a:sx n="110" d="100"/>
          <a:sy n="110" d="100"/>
        </p:scale>
        <p:origin x="-18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E33109-B5F1-447C-B6BD-5473E4BF7A34}" type="datetimeFigureOut">
              <a:rPr lang="ru-RU" smtClean="0"/>
              <a:t>06.04.2015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07E8C6-1988-49F5-A8CA-7036E60FDBDD}" type="slidenum">
              <a:rPr lang="ru-RU" smtClean="0"/>
              <a:t>‹#›</a:t>
            </a:fld>
            <a:endParaRPr lang="ru-RU"/>
          </a:p>
        </p:txBody>
      </p:sp>
    </p:spTree>
    <p:extLst>
      <p:ext uri="{BB962C8B-B14F-4D97-AF65-F5344CB8AC3E}">
        <p14:creationId xmlns:p14="http://schemas.microsoft.com/office/powerpoint/2010/main" val="115312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07E8C6-1988-49F5-A8CA-7036E60FDBDD}" type="slidenum">
              <a:rPr lang="ru-RU" smtClean="0"/>
              <a:t>1</a:t>
            </a:fld>
            <a:endParaRPr lang="ru-RU"/>
          </a:p>
        </p:txBody>
      </p:sp>
    </p:spTree>
    <p:extLst>
      <p:ext uri="{BB962C8B-B14F-4D97-AF65-F5344CB8AC3E}">
        <p14:creationId xmlns:p14="http://schemas.microsoft.com/office/powerpoint/2010/main" val="97808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8D94B21-692B-4D76-A569-C5E3D9C55C8B}" type="datetimeFigureOut">
              <a:rPr lang="ru-RU" smtClean="0"/>
              <a:t>06.04.2015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2551656-5372-4516-81B4-107C856FBB8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t>06.04.2015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t>06.04.2015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8D94B21-692B-4D76-A569-C5E3D9C55C8B}" type="datetimeFigureOut">
              <a:rPr lang="ru-RU" smtClean="0"/>
              <a:t>06.04.2015</a:t>
            </a:fld>
            <a:endParaRPr lang="ru-RU"/>
          </a:p>
        </p:txBody>
      </p:sp>
      <p:sp>
        <p:nvSpPr>
          <p:cNvPr id="9" name="Номер слайда 8"/>
          <p:cNvSpPr>
            <a:spLocks noGrp="1"/>
          </p:cNvSpPr>
          <p:nvPr>
            <p:ph type="sldNum" sz="quarter" idx="15"/>
          </p:nvPr>
        </p:nvSpPr>
        <p:spPr/>
        <p:txBody>
          <a:bodyPr rtlCol="0"/>
          <a:lstStyle/>
          <a:p>
            <a:fld id="{F2551656-5372-4516-81B4-107C856FBB86}"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8D94B21-692B-4D76-A569-C5E3D9C55C8B}" type="datetimeFigureOut">
              <a:rPr lang="ru-RU" smtClean="0"/>
              <a:t>06.04.2015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2551656-5372-4516-81B4-107C856FBB8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8D94B21-692B-4D76-A569-C5E3D9C55C8B}" type="datetimeFigureOut">
              <a:rPr lang="ru-RU" smtClean="0"/>
              <a:t>06.04.2015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551656-5372-4516-81B4-107C856FBB86}"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8D94B21-692B-4D76-A569-C5E3D9C55C8B}" type="datetimeFigureOut">
              <a:rPr lang="ru-RU" smtClean="0"/>
              <a:t>06.04.2015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551656-5372-4516-81B4-107C856FBB86}"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8D94B21-692B-4D76-A569-C5E3D9C55C8B}" type="datetimeFigureOut">
              <a:rPr lang="ru-RU" smtClean="0"/>
              <a:t>06.04.2015</a:t>
            </a:fld>
            <a:endParaRPr lang="ru-RU"/>
          </a:p>
        </p:txBody>
      </p:sp>
      <p:sp>
        <p:nvSpPr>
          <p:cNvPr id="7" name="Номер слайда 6"/>
          <p:cNvSpPr>
            <a:spLocks noGrp="1"/>
          </p:cNvSpPr>
          <p:nvPr>
            <p:ph type="sldNum" sz="quarter" idx="11"/>
          </p:nvPr>
        </p:nvSpPr>
        <p:spPr/>
        <p:txBody>
          <a:bodyPr rtlCol="0"/>
          <a:lstStyle/>
          <a:p>
            <a:fld id="{F2551656-5372-4516-81B4-107C856FBB86}"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94B21-692B-4D76-A569-C5E3D9C55C8B}" type="datetimeFigureOut">
              <a:rPr lang="ru-RU" smtClean="0"/>
              <a:t>06.04.2015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551656-5372-4516-81B4-107C856FBB8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8D94B21-692B-4D76-A569-C5E3D9C55C8B}" type="datetimeFigureOut">
              <a:rPr lang="ru-RU" smtClean="0"/>
              <a:t>06.04.2015</a:t>
            </a:fld>
            <a:endParaRPr lang="ru-RU"/>
          </a:p>
        </p:txBody>
      </p:sp>
      <p:sp>
        <p:nvSpPr>
          <p:cNvPr id="22" name="Номер слайда 21"/>
          <p:cNvSpPr>
            <a:spLocks noGrp="1"/>
          </p:cNvSpPr>
          <p:nvPr>
            <p:ph type="sldNum" sz="quarter" idx="15"/>
          </p:nvPr>
        </p:nvSpPr>
        <p:spPr/>
        <p:txBody>
          <a:bodyPr rtlCol="0"/>
          <a:lstStyle/>
          <a:p>
            <a:fld id="{F2551656-5372-4516-81B4-107C856FBB86}"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8D94B21-692B-4D76-A569-C5E3D9C55C8B}" type="datetimeFigureOut">
              <a:rPr lang="ru-RU" smtClean="0"/>
              <a:t>06.04.2015</a:t>
            </a:fld>
            <a:endParaRPr lang="ru-RU"/>
          </a:p>
        </p:txBody>
      </p:sp>
      <p:sp>
        <p:nvSpPr>
          <p:cNvPr id="18" name="Номер слайда 17"/>
          <p:cNvSpPr>
            <a:spLocks noGrp="1"/>
          </p:cNvSpPr>
          <p:nvPr>
            <p:ph type="sldNum" sz="quarter" idx="11"/>
          </p:nvPr>
        </p:nvSpPr>
        <p:spPr/>
        <p:txBody>
          <a:bodyPr rtlCol="0"/>
          <a:lstStyle/>
          <a:p>
            <a:fld id="{F2551656-5372-4516-81B4-107C856FBB86}"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D94B21-692B-4D76-A569-C5E3D9C55C8B}" type="datetimeFigureOut">
              <a:rPr lang="ru-RU" smtClean="0"/>
              <a:t>06.04.2015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2551656-5372-4516-81B4-107C856FBB8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gicled.com.ua/media/k2/items/cache/2e2c1711fe12b24ae23d95c35bfd21c2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08720"/>
            <a:ext cx="8572500" cy="578130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116632"/>
            <a:ext cx="78000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dirty="0">
                <a:effectLst>
                  <a:outerShdw blurRad="38100" dist="38100" dir="2700000" algn="tl">
                    <a:srgbClr val="000000">
                      <a:alpha val="43137"/>
                    </a:srgbClr>
                  </a:outerShdw>
                </a:effectLst>
              </a:rPr>
              <a:t>Economic Regulation </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731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7695060" cy="3970318"/>
          </a:xfrm>
          <a:prstGeom prst="rect">
            <a:avLst/>
          </a:prstGeom>
        </p:spPr>
        <p:txBody>
          <a:bodyPr wrap="square">
            <a:spAutoFit/>
          </a:bodyPr>
          <a:lstStyle/>
          <a:p>
            <a:r>
              <a:rPr lang="en-US" sz="2800" b="1" dirty="0" smtClean="0"/>
              <a:t>Step </a:t>
            </a:r>
            <a:r>
              <a:rPr lang="en-US" sz="2800" b="1" dirty="0"/>
              <a:t>C: Regulation. </a:t>
            </a:r>
            <a:endParaRPr lang="en-US" sz="2800" b="1" dirty="0" smtClean="0"/>
          </a:p>
          <a:p>
            <a:r>
              <a:rPr lang="en-US" sz="2800" dirty="0" smtClean="0"/>
              <a:t>In </a:t>
            </a:r>
            <a:r>
              <a:rPr lang="en-US" sz="2800" dirty="0"/>
              <a:t>addition to the regulation under evaluation – the ― regulation of interest (ROI) – there will be other regulations that exist and affect the </a:t>
            </a:r>
            <a:r>
              <a:rPr lang="en-US" sz="2800" dirty="0" err="1"/>
              <a:t>behaviour</a:t>
            </a:r>
            <a:r>
              <a:rPr lang="en-US" sz="2800" dirty="0"/>
              <a:t> of the individuals or </a:t>
            </a:r>
            <a:r>
              <a:rPr lang="en-US" sz="2800" dirty="0" err="1"/>
              <a:t>organisations</a:t>
            </a:r>
            <a:r>
              <a:rPr lang="en-US" sz="2800" dirty="0"/>
              <a:t> targeted by the ROI. These other regulations could emanate from the same or different regulatory institutions.</a:t>
            </a:r>
            <a:endParaRPr lang="ru-RU" sz="2500" dirty="0">
              <a:solidFill>
                <a:srgbClr val="FF0000"/>
              </a:solidFill>
            </a:endParaRPr>
          </a:p>
        </p:txBody>
      </p:sp>
    </p:spTree>
    <p:extLst>
      <p:ext uri="{BB962C8B-B14F-4D97-AF65-F5344CB8AC3E}">
        <p14:creationId xmlns:p14="http://schemas.microsoft.com/office/powerpoint/2010/main" val="3627338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8064896" cy="3108543"/>
          </a:xfrm>
          <a:prstGeom prst="rect">
            <a:avLst/>
          </a:prstGeom>
        </p:spPr>
        <p:txBody>
          <a:bodyPr wrap="square">
            <a:spAutoFit/>
          </a:bodyPr>
          <a:lstStyle/>
          <a:p>
            <a:r>
              <a:rPr lang="en-US" sz="2800" b="1" dirty="0"/>
              <a:t>Step D: Implementation. </a:t>
            </a:r>
            <a:endParaRPr lang="en-US" sz="2800" b="1" dirty="0" smtClean="0"/>
          </a:p>
          <a:p>
            <a:r>
              <a:rPr lang="en-US" sz="2800" dirty="0" smtClean="0"/>
              <a:t>A </a:t>
            </a:r>
            <a:r>
              <a:rPr lang="en-US" sz="2800" dirty="0"/>
              <a:t>regulation conceivably could have immediate effects upon adoption. If the targets of </a:t>
            </a:r>
            <a:r>
              <a:rPr lang="en-US" sz="2800" dirty="0" smtClean="0"/>
              <a:t>regulation </a:t>
            </a:r>
            <a:r>
              <a:rPr lang="en-US" sz="2800" dirty="0"/>
              <a:t>are committed to obeying the law, they may comply even before the government takes any steps to implement and enforce the rule.</a:t>
            </a:r>
            <a:endParaRPr lang="ru-RU" sz="2500" dirty="0">
              <a:solidFill>
                <a:srgbClr val="FF0000"/>
              </a:solidFill>
            </a:endParaRPr>
          </a:p>
        </p:txBody>
      </p:sp>
    </p:spTree>
    <p:extLst>
      <p:ext uri="{BB962C8B-B14F-4D97-AF65-F5344CB8AC3E}">
        <p14:creationId xmlns:p14="http://schemas.microsoft.com/office/powerpoint/2010/main" val="174822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8064896" cy="3539430"/>
          </a:xfrm>
          <a:prstGeom prst="rect">
            <a:avLst/>
          </a:prstGeom>
        </p:spPr>
        <p:txBody>
          <a:bodyPr wrap="square">
            <a:spAutoFit/>
          </a:bodyPr>
          <a:lstStyle/>
          <a:p>
            <a:r>
              <a:rPr lang="en-US" sz="2800" b="1" dirty="0"/>
              <a:t>Step D: Implementation. </a:t>
            </a:r>
            <a:endParaRPr lang="en-US" sz="2800" b="1" dirty="0" smtClean="0"/>
          </a:p>
          <a:p>
            <a:r>
              <a:rPr lang="en-US" sz="2800" dirty="0"/>
              <a:t>Regulators, however, seldom assume that compliance will be automatic. They implement rules by communicating what they require to affected </a:t>
            </a:r>
            <a:r>
              <a:rPr lang="en-US" sz="2800" dirty="0" err="1"/>
              <a:t>organisations</a:t>
            </a:r>
            <a:r>
              <a:rPr lang="en-US" sz="2800" dirty="0"/>
              <a:t> and individuals, even providing guidance or other assistance in complying. At times, they may even </a:t>
            </a:r>
            <a:r>
              <a:rPr lang="en-US" sz="2800" dirty="0" err="1"/>
              <a:t>subsidise</a:t>
            </a:r>
            <a:r>
              <a:rPr lang="en-US" sz="2800" dirty="0"/>
              <a:t> or reward those entities that do comply. </a:t>
            </a:r>
            <a:endParaRPr lang="ru-RU" sz="2500" dirty="0">
              <a:solidFill>
                <a:srgbClr val="FF0000"/>
              </a:solidFill>
            </a:endParaRPr>
          </a:p>
        </p:txBody>
      </p:sp>
    </p:spTree>
    <p:extLst>
      <p:ext uri="{BB962C8B-B14F-4D97-AF65-F5344CB8AC3E}">
        <p14:creationId xmlns:p14="http://schemas.microsoft.com/office/powerpoint/2010/main" val="2429700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8064896" cy="2677656"/>
          </a:xfrm>
          <a:prstGeom prst="rect">
            <a:avLst/>
          </a:prstGeom>
        </p:spPr>
        <p:txBody>
          <a:bodyPr wrap="square">
            <a:spAutoFit/>
          </a:bodyPr>
          <a:lstStyle/>
          <a:p>
            <a:r>
              <a:rPr lang="en-US" sz="2800" b="1" dirty="0"/>
              <a:t>Step D: Implementation. </a:t>
            </a:r>
            <a:endParaRPr lang="en-US" sz="2800" b="1" dirty="0" smtClean="0"/>
          </a:p>
          <a:p>
            <a:r>
              <a:rPr lang="en-US" sz="2800" dirty="0"/>
              <a:t>More commonly they enforce regulations through inspections and monitoring designed to assess whether </a:t>
            </a:r>
            <a:r>
              <a:rPr lang="en-US" sz="2800" dirty="0" err="1"/>
              <a:t>behaviour</a:t>
            </a:r>
            <a:r>
              <a:rPr lang="en-US" sz="2800" dirty="0"/>
              <a:t> accords with rules, subjecting those not complying to the imposition of penalties.</a:t>
            </a:r>
            <a:endParaRPr lang="ru-RU" sz="2500" dirty="0">
              <a:solidFill>
                <a:srgbClr val="FF0000"/>
              </a:solidFill>
            </a:endParaRPr>
          </a:p>
        </p:txBody>
      </p:sp>
    </p:spTree>
    <p:extLst>
      <p:ext uri="{BB962C8B-B14F-4D97-AF65-F5344CB8AC3E}">
        <p14:creationId xmlns:p14="http://schemas.microsoft.com/office/powerpoint/2010/main" val="2882591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8064896" cy="2970044"/>
          </a:xfrm>
          <a:prstGeom prst="rect">
            <a:avLst/>
          </a:prstGeom>
        </p:spPr>
        <p:txBody>
          <a:bodyPr wrap="square">
            <a:spAutoFit/>
          </a:bodyPr>
          <a:lstStyle/>
          <a:p>
            <a:r>
              <a:rPr lang="en-US" sz="2800" b="1" dirty="0"/>
              <a:t>Step E: </a:t>
            </a:r>
            <a:r>
              <a:rPr lang="en-US" sz="2800" b="1" dirty="0" err="1"/>
              <a:t>Behavioural</a:t>
            </a:r>
            <a:r>
              <a:rPr lang="en-US" sz="2800" b="1" dirty="0"/>
              <a:t> change. </a:t>
            </a:r>
            <a:endParaRPr lang="en-US" sz="2800" b="1" dirty="0" smtClean="0"/>
          </a:p>
          <a:p>
            <a:r>
              <a:rPr lang="en-US" sz="2800" dirty="0" smtClean="0"/>
              <a:t>The </a:t>
            </a:r>
            <a:r>
              <a:rPr lang="en-US" sz="2800" dirty="0"/>
              <a:t>first effect of a regulation is supposed to be on </a:t>
            </a:r>
            <a:r>
              <a:rPr lang="en-US" sz="2800" dirty="0" smtClean="0"/>
              <a:t>the </a:t>
            </a:r>
            <a:r>
              <a:rPr lang="en-US" sz="2800" dirty="0" err="1" smtClean="0"/>
              <a:t>behaviour</a:t>
            </a:r>
            <a:r>
              <a:rPr lang="en-US" sz="2800" dirty="0" smtClean="0"/>
              <a:t> </a:t>
            </a:r>
            <a:r>
              <a:rPr lang="en-US" sz="2800" dirty="0"/>
              <a:t>of those individuals or </a:t>
            </a:r>
            <a:r>
              <a:rPr lang="en-US" sz="2800" dirty="0" smtClean="0"/>
              <a:t>organizations </a:t>
            </a:r>
            <a:r>
              <a:rPr lang="en-US" sz="2800" dirty="0"/>
              <a:t>that it targets. </a:t>
            </a:r>
            <a:endParaRPr lang="en-US" sz="2800" dirty="0" smtClean="0"/>
          </a:p>
          <a:p>
            <a:r>
              <a:rPr lang="en-US" sz="2500" dirty="0"/>
              <a:t>Step E includes boxes to represent the other influences that may affect the same outcomes that </a:t>
            </a:r>
            <a:r>
              <a:rPr lang="en-US" sz="2500" dirty="0" err="1"/>
              <a:t>behavioural</a:t>
            </a:r>
            <a:r>
              <a:rPr lang="en-US" sz="2500" dirty="0"/>
              <a:t> change could also affect.</a:t>
            </a:r>
            <a:endParaRPr lang="ru-RU" sz="2500" dirty="0"/>
          </a:p>
        </p:txBody>
      </p:sp>
    </p:spTree>
    <p:extLst>
      <p:ext uri="{BB962C8B-B14F-4D97-AF65-F5344CB8AC3E}">
        <p14:creationId xmlns:p14="http://schemas.microsoft.com/office/powerpoint/2010/main" val="3376677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8064896" cy="2246769"/>
          </a:xfrm>
          <a:prstGeom prst="rect">
            <a:avLst/>
          </a:prstGeom>
        </p:spPr>
        <p:txBody>
          <a:bodyPr wrap="square">
            <a:spAutoFit/>
          </a:bodyPr>
          <a:lstStyle/>
          <a:p>
            <a:r>
              <a:rPr lang="en-US" sz="2800" b="1" dirty="0"/>
              <a:t>Step F: Intermediate outcomes. </a:t>
            </a:r>
            <a:endParaRPr lang="en-US" sz="2800" b="1" dirty="0" smtClean="0"/>
          </a:p>
          <a:p>
            <a:r>
              <a:rPr lang="en-US" sz="2800" dirty="0" smtClean="0"/>
              <a:t>Outcomes </a:t>
            </a:r>
            <a:r>
              <a:rPr lang="en-US" sz="2800" dirty="0"/>
              <a:t>refer to conditions in the world. Initial changes in conditions in the world, ones that follow directly from </a:t>
            </a:r>
            <a:r>
              <a:rPr lang="en-US" sz="2800" dirty="0" err="1"/>
              <a:t>behavioural</a:t>
            </a:r>
            <a:r>
              <a:rPr lang="en-US" sz="2800" dirty="0"/>
              <a:t> changes, can be considered ― intermediate outcomes.</a:t>
            </a:r>
            <a:endParaRPr lang="ru-RU" sz="2500" dirty="0"/>
          </a:p>
        </p:txBody>
      </p:sp>
    </p:spTree>
    <p:extLst>
      <p:ext uri="{BB962C8B-B14F-4D97-AF65-F5344CB8AC3E}">
        <p14:creationId xmlns:p14="http://schemas.microsoft.com/office/powerpoint/2010/main" val="3874726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8064896" cy="3539430"/>
          </a:xfrm>
          <a:prstGeom prst="rect">
            <a:avLst/>
          </a:prstGeom>
        </p:spPr>
        <p:txBody>
          <a:bodyPr wrap="square">
            <a:spAutoFit/>
          </a:bodyPr>
          <a:lstStyle/>
          <a:p>
            <a:r>
              <a:rPr lang="en-US" sz="2800" b="1" dirty="0"/>
              <a:t>Step F: Intermediate outcomes. </a:t>
            </a:r>
            <a:endParaRPr lang="en-US" sz="2800" b="1" dirty="0" smtClean="0"/>
          </a:p>
          <a:p>
            <a:r>
              <a:rPr lang="en-US" sz="2800" dirty="0"/>
              <a:t>Figure 1 is obviously a highly simplified schematic, as in reality there will often be multiple layers of intermediate outcomes leading to the ultimate outcomes. There will also typically be intermediate outcomes that lead to other outcomes of concern – such as costs or various side effects.</a:t>
            </a:r>
            <a:endParaRPr lang="ru-RU" sz="2500" dirty="0"/>
          </a:p>
        </p:txBody>
      </p:sp>
    </p:spTree>
    <p:extLst>
      <p:ext uri="{BB962C8B-B14F-4D97-AF65-F5344CB8AC3E}">
        <p14:creationId xmlns:p14="http://schemas.microsoft.com/office/powerpoint/2010/main" val="1245660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4896544" cy="3539430"/>
          </a:xfrm>
          <a:prstGeom prst="rect">
            <a:avLst/>
          </a:prstGeom>
        </p:spPr>
        <p:txBody>
          <a:bodyPr wrap="square">
            <a:spAutoFit/>
          </a:bodyPr>
          <a:lstStyle/>
          <a:p>
            <a:r>
              <a:rPr lang="en-US" sz="2800" b="1" dirty="0"/>
              <a:t>Step G: Ultimate outcomes. </a:t>
            </a:r>
            <a:endParaRPr lang="en-US" sz="2800" b="1" dirty="0" smtClean="0"/>
          </a:p>
          <a:p>
            <a:r>
              <a:rPr lang="en-US" sz="2800" dirty="0" smtClean="0"/>
              <a:t>The </a:t>
            </a:r>
            <a:r>
              <a:rPr lang="en-US" sz="2800" dirty="0"/>
              <a:t>― ultimate outcome of concern (UOC), as already noted, refers to the solution of or reduction in the primary problem that animated the regulation.</a:t>
            </a:r>
            <a:endParaRPr lang="ru-RU" sz="2500" dirty="0"/>
          </a:p>
        </p:txBody>
      </p:sp>
      <p:pic>
        <p:nvPicPr>
          <p:cNvPr id="2050" name="Picture 2" descr="http://ogurcova-online.com/blog/wp-content/uploads/2012/12/1310988534_00007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942" y="2492896"/>
            <a:ext cx="3854296" cy="400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56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8064896" cy="3970318"/>
          </a:xfrm>
          <a:prstGeom prst="rect">
            <a:avLst/>
          </a:prstGeom>
        </p:spPr>
        <p:txBody>
          <a:bodyPr wrap="square">
            <a:spAutoFit/>
          </a:bodyPr>
          <a:lstStyle/>
          <a:p>
            <a:r>
              <a:rPr lang="en-US" sz="2800" b="1" dirty="0"/>
              <a:t>Step G: Ultimate outcomes. </a:t>
            </a:r>
            <a:endParaRPr lang="en-US" sz="2800" b="1" dirty="0" smtClean="0"/>
          </a:p>
          <a:p>
            <a:r>
              <a:rPr lang="en-US" sz="2800" dirty="0"/>
              <a:t>The ultimate outcome of concern might be the improvement of public health, safety,</a:t>
            </a:r>
          </a:p>
          <a:p>
            <a:r>
              <a:rPr lang="en-US" sz="2800" dirty="0"/>
              <a:t>environmental quality, domestic security, or economic </a:t>
            </a:r>
            <a:r>
              <a:rPr lang="en-US" sz="2800" dirty="0" smtClean="0"/>
              <a:t>competition.</a:t>
            </a:r>
          </a:p>
          <a:p>
            <a:r>
              <a:rPr lang="en-US" sz="2800" dirty="0"/>
              <a:t>Depending on the specific regulatory problem, these ― other ultimate outcomes (OUO) might include the costs of regulation, impacts on technological innovation, equity.</a:t>
            </a:r>
            <a:endParaRPr lang="ru-RU" sz="2800" dirty="0"/>
          </a:p>
        </p:txBody>
      </p:sp>
    </p:spTree>
    <p:extLst>
      <p:ext uri="{BB962C8B-B14F-4D97-AF65-F5344CB8AC3E}">
        <p14:creationId xmlns:p14="http://schemas.microsoft.com/office/powerpoint/2010/main" val="936747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a:t>The purpose of the Principles for Economic Regulation is </a:t>
            </a:r>
            <a:r>
              <a:rPr lang="en-US" sz="2800" dirty="0" smtClean="0"/>
              <a:t>to:</a:t>
            </a:r>
            <a:endParaRPr lang="en-US" sz="2800" dirty="0"/>
          </a:p>
        </p:txBody>
      </p:sp>
      <p:sp>
        <p:nvSpPr>
          <p:cNvPr id="4" name="Прямоугольник 3"/>
          <p:cNvSpPr/>
          <p:nvPr/>
        </p:nvSpPr>
        <p:spPr>
          <a:xfrm>
            <a:off x="611560" y="1741449"/>
            <a:ext cx="8064896" cy="1815882"/>
          </a:xfrm>
          <a:prstGeom prst="rect">
            <a:avLst/>
          </a:prstGeom>
        </p:spPr>
        <p:txBody>
          <a:bodyPr wrap="square">
            <a:spAutoFit/>
          </a:bodyPr>
          <a:lstStyle/>
          <a:p>
            <a:r>
              <a:rPr lang="en-US" sz="2800" dirty="0" smtClean="0"/>
              <a:t>1. Reaffirm </a:t>
            </a:r>
            <a:r>
              <a:rPr lang="en-US" sz="2800" dirty="0"/>
              <a:t>the importance of, and the Government’s commitment to, stable and</a:t>
            </a:r>
          </a:p>
          <a:p>
            <a:r>
              <a:rPr lang="en-US" sz="2800" dirty="0"/>
              <a:t>predictable regulatory frameworks to facilitate efficient investment and sustainable growth</a:t>
            </a:r>
            <a:endParaRPr lang="ru-RU" sz="2500" dirty="0"/>
          </a:p>
        </p:txBody>
      </p:sp>
      <p:pic>
        <p:nvPicPr>
          <p:cNvPr id="3074" name="Picture 2" descr="http://yspex.biz/wp-content/uploads/%D0%BC%D0%B0%D0%B3%D0%BD%D0%B8%D1%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557331"/>
            <a:ext cx="46196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641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864096"/>
          </a:xfrm>
        </p:spPr>
        <p:txBody>
          <a:bodyPr>
            <a:normAutofit fontScale="90000"/>
          </a:bodyPr>
          <a:lstStyle/>
          <a:p>
            <a:r>
              <a:rPr lang="en-US" sz="3200" dirty="0"/>
              <a:t>The importance of Economic Regulation </a:t>
            </a:r>
            <a:endParaRPr lang="en-US" sz="33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728350" y="1268760"/>
            <a:ext cx="5112568" cy="4832092"/>
          </a:xfrm>
          <a:prstGeom prst="rect">
            <a:avLst/>
          </a:prstGeom>
        </p:spPr>
        <p:txBody>
          <a:bodyPr wrap="square">
            <a:spAutoFit/>
          </a:bodyPr>
          <a:lstStyle/>
          <a:p>
            <a:r>
              <a:rPr lang="en-US" sz="2800" dirty="0"/>
              <a:t>Regulation seeks to make such improvement by changing individual or </a:t>
            </a:r>
            <a:r>
              <a:rPr lang="en-US" sz="2800" dirty="0" smtClean="0"/>
              <a:t>organizational </a:t>
            </a:r>
            <a:r>
              <a:rPr lang="en-US" sz="2800" dirty="0" err="1"/>
              <a:t>behaviour</a:t>
            </a:r>
            <a:endParaRPr lang="en-US" sz="2800" dirty="0"/>
          </a:p>
          <a:p>
            <a:r>
              <a:rPr lang="en-US" sz="2800" dirty="0"/>
              <a:t>in ways that generate positive impacts in terms of solving societal and economic problems. At its </a:t>
            </a:r>
            <a:r>
              <a:rPr lang="en-US" sz="2800" dirty="0" smtClean="0"/>
              <a:t>most</a:t>
            </a:r>
            <a:r>
              <a:rPr lang="ru-RU" sz="2800" dirty="0" smtClean="0"/>
              <a:t> </a:t>
            </a:r>
            <a:r>
              <a:rPr lang="en-US" sz="2800" dirty="0" smtClean="0"/>
              <a:t>basic </a:t>
            </a:r>
            <a:r>
              <a:rPr lang="en-US" sz="2800" dirty="0"/>
              <a:t>level, regulation is designed to work according </a:t>
            </a:r>
            <a:r>
              <a:rPr lang="en-US" sz="2800" b="1" dirty="0"/>
              <a:t>to three main steps:</a:t>
            </a:r>
            <a:endParaRPr lang="ru-RU" sz="2500" b="1" dirty="0"/>
          </a:p>
        </p:txBody>
      </p:sp>
      <p:pic>
        <p:nvPicPr>
          <p:cNvPr id="1026" name="Picture 2" descr="http://s125.ru/files/images/news/2603e3e8bde9a372d372ef2dba871f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1" y="4077072"/>
            <a:ext cx="3554760" cy="236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5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a:t>The purpose of the Principles for Economic Regulation is </a:t>
            </a:r>
            <a:r>
              <a:rPr lang="en-US" sz="2800" dirty="0" smtClean="0"/>
              <a:t>to:</a:t>
            </a:r>
            <a:endParaRPr lang="en-US" sz="2800" dirty="0"/>
          </a:p>
        </p:txBody>
      </p:sp>
      <p:sp>
        <p:nvSpPr>
          <p:cNvPr id="4" name="Прямоугольник 3"/>
          <p:cNvSpPr/>
          <p:nvPr/>
        </p:nvSpPr>
        <p:spPr>
          <a:xfrm>
            <a:off x="611560" y="1741449"/>
            <a:ext cx="8064896" cy="2246769"/>
          </a:xfrm>
          <a:prstGeom prst="rect">
            <a:avLst/>
          </a:prstGeom>
        </p:spPr>
        <p:txBody>
          <a:bodyPr wrap="square">
            <a:spAutoFit/>
          </a:bodyPr>
          <a:lstStyle/>
          <a:p>
            <a:r>
              <a:rPr lang="en-US" sz="2800" dirty="0" smtClean="0"/>
              <a:t>2. Set </a:t>
            </a:r>
            <a:r>
              <a:rPr lang="en-US" sz="2800" dirty="0"/>
              <a:t>the framework for delivering greater clarity about the respective roles of</a:t>
            </a:r>
          </a:p>
          <a:p>
            <a:r>
              <a:rPr lang="en-US" sz="2800" dirty="0"/>
              <a:t>Government, regulators and producers, and greater coherence in an increasingly complex and interlinked policy context;</a:t>
            </a:r>
            <a:endParaRPr lang="ru-RU" sz="2500" dirty="0"/>
          </a:p>
        </p:txBody>
      </p:sp>
      <p:pic>
        <p:nvPicPr>
          <p:cNvPr id="4098" name="Picture 2" descr="http://svr.su/media/uploads/content_item/cache/DELO__region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67260"/>
            <a:ext cx="5688632" cy="223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97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a:t>The purpose of the Principles for Economic Regulation is </a:t>
            </a:r>
            <a:r>
              <a:rPr lang="en-US" sz="2800" dirty="0" smtClean="0"/>
              <a:t>to:</a:t>
            </a:r>
            <a:endParaRPr lang="en-US" sz="2800" dirty="0"/>
          </a:p>
        </p:txBody>
      </p:sp>
      <p:sp>
        <p:nvSpPr>
          <p:cNvPr id="4" name="Прямоугольник 3"/>
          <p:cNvSpPr/>
          <p:nvPr/>
        </p:nvSpPr>
        <p:spPr>
          <a:xfrm>
            <a:off x="611560" y="1741449"/>
            <a:ext cx="8064896" cy="1384995"/>
          </a:xfrm>
          <a:prstGeom prst="rect">
            <a:avLst/>
          </a:prstGeom>
        </p:spPr>
        <p:txBody>
          <a:bodyPr wrap="square">
            <a:spAutoFit/>
          </a:bodyPr>
          <a:lstStyle/>
          <a:p>
            <a:r>
              <a:rPr lang="en-US" sz="2800" dirty="0"/>
              <a:t> </a:t>
            </a:r>
            <a:r>
              <a:rPr lang="en-US" sz="2800" dirty="0" smtClean="0"/>
              <a:t>3. Set </a:t>
            </a:r>
            <a:r>
              <a:rPr lang="en-US" sz="2800" dirty="0"/>
              <a:t>out the characteristics of a successful framework for economic </a:t>
            </a:r>
            <a:r>
              <a:rPr lang="en-US" sz="2800" dirty="0" smtClean="0"/>
              <a:t>regulation to </a:t>
            </a:r>
            <a:r>
              <a:rPr lang="en-US" sz="2800" dirty="0"/>
              <a:t>guide policy makers in assessing future developments</a:t>
            </a:r>
            <a:endParaRPr lang="ru-RU" sz="2500" dirty="0"/>
          </a:p>
        </p:txBody>
      </p:sp>
      <p:pic>
        <p:nvPicPr>
          <p:cNvPr id="5122" name="Picture 2" descr="http://s4.hubimg.com/u/3930871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 y="3129148"/>
            <a:ext cx="49530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9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a:t>The purpose of the Principles for Economic Regulation is </a:t>
            </a:r>
            <a:r>
              <a:rPr lang="en-US" sz="2800" dirty="0" smtClean="0"/>
              <a:t>to:</a:t>
            </a:r>
            <a:endParaRPr lang="en-US" sz="2800" dirty="0"/>
          </a:p>
        </p:txBody>
      </p:sp>
      <p:sp>
        <p:nvSpPr>
          <p:cNvPr id="4" name="Прямоугольник 3"/>
          <p:cNvSpPr/>
          <p:nvPr/>
        </p:nvSpPr>
        <p:spPr>
          <a:xfrm>
            <a:off x="611560" y="1741449"/>
            <a:ext cx="8064896" cy="4401205"/>
          </a:xfrm>
          <a:prstGeom prst="rect">
            <a:avLst/>
          </a:prstGeom>
        </p:spPr>
        <p:txBody>
          <a:bodyPr wrap="square">
            <a:spAutoFit/>
          </a:bodyPr>
          <a:lstStyle/>
          <a:p>
            <a:r>
              <a:rPr lang="en-US" sz="2800" dirty="0" smtClean="0"/>
              <a:t>The </a:t>
            </a:r>
            <a:r>
              <a:rPr lang="en-US" sz="2800" dirty="0"/>
              <a:t>Government is setting out a series of high level commitments to ensure these Principles are enshrined in Government’s policy-making on economic regulation. At a more detailed level, a targeted approach to applying the principles in individual sectors is likely to be more effective than a one-size-fits-all approach. The detailed application of the principles will therefore be for relevant Government departments to determine.</a:t>
            </a:r>
            <a:endParaRPr lang="ru-RU" sz="2500" dirty="0"/>
          </a:p>
        </p:txBody>
      </p:sp>
    </p:spTree>
    <p:extLst>
      <p:ext uri="{BB962C8B-B14F-4D97-AF65-F5344CB8AC3E}">
        <p14:creationId xmlns:p14="http://schemas.microsoft.com/office/powerpoint/2010/main" val="1076050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741449"/>
            <a:ext cx="8208912" cy="1384995"/>
          </a:xfrm>
          <a:prstGeom prst="rect">
            <a:avLst/>
          </a:prstGeom>
        </p:spPr>
        <p:txBody>
          <a:bodyPr wrap="square">
            <a:spAutoFit/>
          </a:bodyPr>
          <a:lstStyle/>
          <a:p>
            <a:pPr algn="ctr"/>
            <a:r>
              <a:rPr lang="en-US" sz="2800" dirty="0"/>
              <a:t>The principles state that any regulation should be </a:t>
            </a:r>
            <a:r>
              <a:rPr lang="en-US" sz="2800" b="1" dirty="0"/>
              <a:t>transparent, accountable, proportionate, consistent and targeted.</a:t>
            </a:r>
            <a:endParaRPr lang="ru-RU" sz="2500" b="1" dirty="0"/>
          </a:p>
        </p:txBody>
      </p:sp>
      <p:pic>
        <p:nvPicPr>
          <p:cNvPr id="6146" name="Picture 2" descr="http://go1.imgsmail.ru/imgpreview?key=35a4186d1d94ead1&amp;mb=imgdb_preview_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57" y="4293096"/>
            <a:ext cx="3550025" cy="24452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o1.imgsmail.ru/imgpreview?key=34f09c0ab4063f2f&amp;mb=imgdb_preview_15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04343"/>
            <a:ext cx="234315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memosales.ru/content/uploads/2013/12/bezbudzheta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445" y="4293096"/>
            <a:ext cx="3554638" cy="216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2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smtClean="0"/>
              <a:t>Accountability</a:t>
            </a:r>
            <a:endParaRPr lang="en-US" sz="2800" dirty="0"/>
          </a:p>
        </p:txBody>
      </p:sp>
      <p:sp>
        <p:nvSpPr>
          <p:cNvPr id="4" name="Прямоугольник 3"/>
          <p:cNvSpPr/>
          <p:nvPr/>
        </p:nvSpPr>
        <p:spPr>
          <a:xfrm>
            <a:off x="611560" y="1741449"/>
            <a:ext cx="8064896" cy="1815882"/>
          </a:xfrm>
          <a:prstGeom prst="rect">
            <a:avLst/>
          </a:prstGeom>
        </p:spPr>
        <p:txBody>
          <a:bodyPr wrap="square">
            <a:spAutoFit/>
          </a:bodyPr>
          <a:lstStyle/>
          <a:p>
            <a:r>
              <a:rPr lang="en-US" sz="2800" dirty="0"/>
              <a:t>• </a:t>
            </a:r>
            <a:r>
              <a:rPr lang="en-US" sz="2800" dirty="0" smtClean="0"/>
              <a:t>Independent </a:t>
            </a:r>
            <a:r>
              <a:rPr lang="en-US" sz="2800" dirty="0"/>
              <a:t>regulation needs to take place within a framework of duties and policies set by a democratically accountable Parliament and Government</a:t>
            </a:r>
            <a:endParaRPr lang="ru-RU" sz="2500" dirty="0"/>
          </a:p>
        </p:txBody>
      </p:sp>
      <p:pic>
        <p:nvPicPr>
          <p:cNvPr id="7170" name="Picture 2" descr="http://www.info-islam.ru/_pu/266/987989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39"/>
            <a:ext cx="4065900" cy="304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0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smtClean="0"/>
              <a:t>Accountability</a:t>
            </a:r>
            <a:endParaRPr lang="en-US" sz="2800" dirty="0"/>
          </a:p>
        </p:txBody>
      </p:sp>
      <p:sp>
        <p:nvSpPr>
          <p:cNvPr id="4" name="Прямоугольник 3"/>
          <p:cNvSpPr/>
          <p:nvPr/>
        </p:nvSpPr>
        <p:spPr>
          <a:xfrm>
            <a:off x="486869" y="2636912"/>
            <a:ext cx="8064896" cy="3323987"/>
          </a:xfrm>
          <a:prstGeom prst="rect">
            <a:avLst/>
          </a:prstGeom>
        </p:spPr>
        <p:txBody>
          <a:bodyPr wrap="square">
            <a:spAutoFit/>
          </a:bodyPr>
          <a:lstStyle/>
          <a:p>
            <a:r>
              <a:rPr lang="en-US" sz="3000" dirty="0"/>
              <a:t>• </a:t>
            </a:r>
            <a:r>
              <a:rPr lang="en-US" sz="3000" dirty="0" smtClean="0"/>
              <a:t>Roles </a:t>
            </a:r>
            <a:r>
              <a:rPr lang="en-US" sz="3000" dirty="0"/>
              <a:t>and responsibilities between Government and economic regulators should be allocated in such a way as to ensure that regulatory decisions are taken by the body that has the legitimacy, expertise and capability to arbitrate between the required trade-offs</a:t>
            </a:r>
            <a:endParaRPr lang="ru-RU" sz="3000" dirty="0"/>
          </a:p>
        </p:txBody>
      </p:sp>
      <p:pic>
        <p:nvPicPr>
          <p:cNvPr id="8194" name="Picture 2" descr="http://gazeta.ua/img/original/preview/510/5108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60648"/>
            <a:ext cx="2474640" cy="19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29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smtClean="0"/>
              <a:t>Accountability</a:t>
            </a:r>
            <a:endParaRPr lang="en-US" sz="2800" dirty="0"/>
          </a:p>
        </p:txBody>
      </p:sp>
      <p:sp>
        <p:nvSpPr>
          <p:cNvPr id="4" name="Прямоугольник 3"/>
          <p:cNvSpPr/>
          <p:nvPr/>
        </p:nvSpPr>
        <p:spPr>
          <a:xfrm>
            <a:off x="611560" y="1741449"/>
            <a:ext cx="8280920" cy="2246769"/>
          </a:xfrm>
          <a:prstGeom prst="rect">
            <a:avLst/>
          </a:prstGeom>
        </p:spPr>
        <p:txBody>
          <a:bodyPr wrap="square">
            <a:spAutoFit/>
          </a:bodyPr>
          <a:lstStyle/>
          <a:p>
            <a:r>
              <a:rPr lang="en-US" sz="2800" dirty="0"/>
              <a:t>• </a:t>
            </a:r>
            <a:r>
              <a:rPr lang="en-US" sz="2800" dirty="0" smtClean="0"/>
              <a:t>Decision-making </a:t>
            </a:r>
            <a:r>
              <a:rPr lang="en-US" sz="2800" dirty="0"/>
              <a:t>powers of regulators should be, within the constraints imposed by the need to preserve commercial confidentiality, exercised transparently and subject to appropriate scrutiny and challenge</a:t>
            </a:r>
            <a:endParaRPr lang="ru-RU" sz="2500" dirty="0"/>
          </a:p>
        </p:txBody>
      </p:sp>
      <p:pic>
        <p:nvPicPr>
          <p:cNvPr id="9220" name="Picture 4" descr="http://static.newsland.com/news_images/1109/big_1109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30070"/>
            <a:ext cx="2885306" cy="216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68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Focus</a:t>
            </a:r>
          </a:p>
        </p:txBody>
      </p:sp>
      <p:sp>
        <p:nvSpPr>
          <p:cNvPr id="4" name="Прямоугольник 3"/>
          <p:cNvSpPr/>
          <p:nvPr/>
        </p:nvSpPr>
        <p:spPr>
          <a:xfrm>
            <a:off x="611560" y="1741449"/>
            <a:ext cx="8280920" cy="2246769"/>
          </a:xfrm>
          <a:prstGeom prst="rect">
            <a:avLst/>
          </a:prstGeom>
        </p:spPr>
        <p:txBody>
          <a:bodyPr wrap="square">
            <a:spAutoFit/>
          </a:bodyPr>
          <a:lstStyle/>
          <a:p>
            <a:r>
              <a:rPr lang="en-US" sz="2800" dirty="0"/>
              <a:t>• </a:t>
            </a:r>
            <a:r>
              <a:rPr lang="en-US" sz="2800" dirty="0" smtClean="0"/>
              <a:t>The </a:t>
            </a:r>
            <a:r>
              <a:rPr lang="en-US" sz="2800" dirty="0"/>
              <a:t>role of economic regulators should be concentrated on protecting the interests of end users of infrastructure services (current and future consumers, and in some sectors taxpayers, who ultimately pay for the services)</a:t>
            </a:r>
            <a:endParaRPr lang="ru-RU" sz="2500" dirty="0"/>
          </a:p>
        </p:txBody>
      </p:sp>
      <p:pic>
        <p:nvPicPr>
          <p:cNvPr id="10242" name="Picture 2" descr="http://apk-invest.com.ua/library/file/nalo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581128"/>
            <a:ext cx="3197868" cy="212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51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Focus</a:t>
            </a:r>
          </a:p>
        </p:txBody>
      </p:sp>
      <p:sp>
        <p:nvSpPr>
          <p:cNvPr id="4" name="Прямоугольник 3"/>
          <p:cNvSpPr/>
          <p:nvPr/>
        </p:nvSpPr>
        <p:spPr>
          <a:xfrm>
            <a:off x="611560" y="1741449"/>
            <a:ext cx="8280920" cy="3970318"/>
          </a:xfrm>
          <a:prstGeom prst="rect">
            <a:avLst/>
          </a:prstGeom>
        </p:spPr>
        <p:txBody>
          <a:bodyPr wrap="square">
            <a:spAutoFit/>
          </a:bodyPr>
          <a:lstStyle/>
          <a:p>
            <a:r>
              <a:rPr lang="en-US" sz="2800" dirty="0"/>
              <a:t>• </a:t>
            </a:r>
            <a:r>
              <a:rPr lang="en-US" sz="2800" dirty="0" smtClean="0"/>
              <a:t>Economic </a:t>
            </a:r>
            <a:r>
              <a:rPr lang="en-US" sz="2800" dirty="0"/>
              <a:t>regulators should have clearly defined, articulated and </a:t>
            </a:r>
            <a:r>
              <a:rPr lang="en-US" sz="2800" dirty="0" err="1"/>
              <a:t>prioritised</a:t>
            </a:r>
            <a:r>
              <a:rPr lang="en-US" sz="2800" dirty="0"/>
              <a:t> statutory responsibilities </a:t>
            </a:r>
            <a:r>
              <a:rPr lang="en-US" sz="2800" dirty="0" smtClean="0"/>
              <a:t>focused </a:t>
            </a:r>
            <a:r>
              <a:rPr lang="en-US" sz="2800" dirty="0"/>
              <a:t>on outcomes rather than specified inputs or tools by ensuring the operation of well-functioning and contestable markets where appropriate or by designing a system of incentives and penalties that replicate as far </a:t>
            </a:r>
            <a:r>
              <a:rPr lang="en-US" sz="2800" dirty="0" smtClean="0"/>
              <a:t>as possible </a:t>
            </a:r>
            <a:r>
              <a:rPr lang="en-US" sz="2800" dirty="0"/>
              <a:t>the outcomes of competitive markets.</a:t>
            </a:r>
            <a:endParaRPr lang="ru-RU" sz="2500" dirty="0"/>
          </a:p>
        </p:txBody>
      </p:sp>
    </p:spTree>
    <p:extLst>
      <p:ext uri="{BB962C8B-B14F-4D97-AF65-F5344CB8AC3E}">
        <p14:creationId xmlns:p14="http://schemas.microsoft.com/office/powerpoint/2010/main" val="3011304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Focus</a:t>
            </a:r>
          </a:p>
        </p:txBody>
      </p:sp>
      <p:sp>
        <p:nvSpPr>
          <p:cNvPr id="4" name="Прямоугольник 3"/>
          <p:cNvSpPr/>
          <p:nvPr/>
        </p:nvSpPr>
        <p:spPr>
          <a:xfrm>
            <a:off x="4103440" y="1741449"/>
            <a:ext cx="5040560" cy="2246769"/>
          </a:xfrm>
          <a:prstGeom prst="rect">
            <a:avLst/>
          </a:prstGeom>
        </p:spPr>
        <p:txBody>
          <a:bodyPr wrap="square">
            <a:spAutoFit/>
          </a:bodyPr>
          <a:lstStyle/>
          <a:p>
            <a:r>
              <a:rPr lang="en-US" sz="2800" dirty="0"/>
              <a:t>• </a:t>
            </a:r>
            <a:r>
              <a:rPr lang="en-US" sz="2800" dirty="0" smtClean="0"/>
              <a:t>Economic </a:t>
            </a:r>
            <a:r>
              <a:rPr lang="en-US" sz="2800" dirty="0"/>
              <a:t>regulators should have adequate discretion to choose the tools that best achieve these outcomes</a:t>
            </a:r>
            <a:endParaRPr lang="ru-RU" sz="2500" dirty="0"/>
          </a:p>
        </p:txBody>
      </p:sp>
      <p:pic>
        <p:nvPicPr>
          <p:cNvPr id="11268" name="Picture 4" descr="http://www.lombe.ru/upload/information_system_16/1/8/5/item_1851/information_items_1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343501"/>
            <a:ext cx="3345160" cy="222453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communitarian.ru/upload/medialibrary/15f/15f633f6e1e50bd76c283636497420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78" y="550824"/>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6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836712"/>
            <a:ext cx="5454352" cy="4832092"/>
          </a:xfrm>
          <a:prstGeom prst="rect">
            <a:avLst/>
          </a:prstGeom>
        </p:spPr>
        <p:txBody>
          <a:bodyPr wrap="square">
            <a:spAutoFit/>
          </a:bodyPr>
          <a:lstStyle/>
          <a:p>
            <a:r>
              <a:rPr lang="en-US" sz="2800" dirty="0"/>
              <a:t>1. Regulation is implemented, which leads to changes </a:t>
            </a:r>
            <a:r>
              <a:rPr lang="en-US" sz="2800" dirty="0" smtClean="0"/>
              <a:t>in</a:t>
            </a:r>
            <a:r>
              <a:rPr lang="ru-RU" sz="2800" dirty="0" smtClean="0"/>
              <a:t>…….</a:t>
            </a:r>
            <a:endParaRPr lang="en-US" sz="2800" dirty="0"/>
          </a:p>
          <a:p>
            <a:r>
              <a:rPr lang="en-US" sz="2800" dirty="0"/>
              <a:t>2. The </a:t>
            </a:r>
            <a:r>
              <a:rPr lang="en-US" sz="2800" dirty="0" err="1"/>
              <a:t>behaviour</a:t>
            </a:r>
            <a:r>
              <a:rPr lang="en-US" sz="2800" dirty="0"/>
              <a:t> of individuals or entities targeted or affected by regulation, which ultimately leads to changes </a:t>
            </a:r>
            <a:r>
              <a:rPr lang="en-US" sz="2800" dirty="0" smtClean="0"/>
              <a:t>in</a:t>
            </a:r>
            <a:r>
              <a:rPr lang="ru-RU" sz="2800" dirty="0" smtClean="0"/>
              <a:t>…….</a:t>
            </a:r>
            <a:endParaRPr lang="en-US" sz="2800" dirty="0"/>
          </a:p>
          <a:p>
            <a:r>
              <a:rPr lang="en-US" sz="2800" dirty="0"/>
              <a:t>3. Outcomes, such as amelioration in an underlying problem or other </a:t>
            </a:r>
            <a:r>
              <a:rPr lang="en-US" sz="2800" dirty="0" smtClean="0"/>
              <a:t>(positive</a:t>
            </a:r>
            <a:r>
              <a:rPr lang="en-US" sz="2800" dirty="0"/>
              <a:t>) changes in conditions in the world.</a:t>
            </a:r>
            <a:endParaRPr lang="ru-RU" sz="2500" dirty="0">
              <a:solidFill>
                <a:srgbClr val="FF0000"/>
              </a:solidFill>
            </a:endParaRPr>
          </a:p>
        </p:txBody>
      </p:sp>
      <p:sp>
        <p:nvSpPr>
          <p:cNvPr id="2" name="Заголовок 1"/>
          <p:cNvSpPr>
            <a:spLocks noGrp="1"/>
          </p:cNvSpPr>
          <p:nvPr>
            <p:ph type="ctrTitle"/>
          </p:nvPr>
        </p:nvSpPr>
        <p:spPr>
          <a:xfrm>
            <a:off x="1835696" y="260648"/>
            <a:ext cx="6172200" cy="504056"/>
          </a:xfrm>
        </p:spPr>
        <p:txBody>
          <a:bodyPr>
            <a:normAutofit fontScale="90000"/>
          </a:bodyPr>
          <a:lstStyle/>
          <a:p>
            <a:r>
              <a:rPr lang="en-US" sz="3200" dirty="0"/>
              <a:t>three main steps: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pic>
        <p:nvPicPr>
          <p:cNvPr id="4100" name="Picture 4" descr="http://finance.rambler.ru/images/news/2008/04/17/1208417805_74775.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8" y="2821872"/>
            <a:ext cx="2711440" cy="277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21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Predictability</a:t>
            </a:r>
          </a:p>
        </p:txBody>
      </p:sp>
      <p:sp>
        <p:nvSpPr>
          <p:cNvPr id="4" name="Прямоугольник 3"/>
          <p:cNvSpPr/>
          <p:nvPr/>
        </p:nvSpPr>
        <p:spPr>
          <a:xfrm>
            <a:off x="611560" y="1741449"/>
            <a:ext cx="8280920" cy="2246769"/>
          </a:xfrm>
          <a:prstGeom prst="rect">
            <a:avLst/>
          </a:prstGeom>
        </p:spPr>
        <p:txBody>
          <a:bodyPr wrap="square">
            <a:spAutoFit/>
          </a:bodyPr>
          <a:lstStyle/>
          <a:p>
            <a:r>
              <a:rPr lang="en-US" sz="2800" dirty="0" smtClean="0"/>
              <a:t>• The </a:t>
            </a:r>
            <a:r>
              <a:rPr lang="en-US" sz="2800" dirty="0"/>
              <a:t>framework for economic regulation should provide a stable and objective environment enabling all those affected to anticipate the context for future decisions and to make long term investment decisions with confidence</a:t>
            </a:r>
            <a:endParaRPr lang="ru-RU" sz="2500" dirty="0"/>
          </a:p>
        </p:txBody>
      </p:sp>
      <p:pic>
        <p:nvPicPr>
          <p:cNvPr id="1026" name="Picture 2" descr="http://go1.imgsmail.ru/imgpreview?key=393da7d794319766&amp;mb=imgdb_preview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02" y="4149080"/>
            <a:ext cx="3072502" cy="22113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ebedev.ru/storage/c/2010/10/08/1286541045.203670_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149079"/>
            <a:ext cx="3679126" cy="219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29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Predictability</a:t>
            </a:r>
          </a:p>
        </p:txBody>
      </p:sp>
      <p:sp>
        <p:nvSpPr>
          <p:cNvPr id="4" name="Прямоугольник 3"/>
          <p:cNvSpPr/>
          <p:nvPr/>
        </p:nvSpPr>
        <p:spPr>
          <a:xfrm>
            <a:off x="2150096" y="1471005"/>
            <a:ext cx="6840760" cy="2677656"/>
          </a:xfrm>
          <a:prstGeom prst="rect">
            <a:avLst/>
          </a:prstGeom>
        </p:spPr>
        <p:txBody>
          <a:bodyPr wrap="square">
            <a:spAutoFit/>
          </a:bodyPr>
          <a:lstStyle/>
          <a:p>
            <a:r>
              <a:rPr lang="en-US" sz="2800" dirty="0"/>
              <a:t>• </a:t>
            </a:r>
            <a:r>
              <a:rPr lang="en-US" sz="2800" dirty="0" smtClean="0"/>
              <a:t>The </a:t>
            </a:r>
            <a:r>
              <a:rPr lang="en-US" sz="2800" dirty="0"/>
              <a:t>framework of economic regulation should not unreasonably unravel past decisions, and should allow efficient and necessary investments to receive a reasonable return, subject to the normal risks inherent in markets</a:t>
            </a:r>
            <a:endParaRPr lang="ru-RU" sz="2500" dirty="0"/>
          </a:p>
        </p:txBody>
      </p:sp>
      <p:pic>
        <p:nvPicPr>
          <p:cNvPr id="2050" name="Picture 2" descr="http://hr-portal.ru/files/styles/500px/public/mini/money_id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3721"/>
            <a:ext cx="1824137" cy="2754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ticles.kompass.ua/_pu/14/53485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58533"/>
            <a:ext cx="4202832" cy="240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84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inzes.ru/_pu/1/13006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 y="1628800"/>
            <a:ext cx="4762500" cy="50470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Coherence</a:t>
            </a:r>
          </a:p>
        </p:txBody>
      </p:sp>
      <p:sp>
        <p:nvSpPr>
          <p:cNvPr id="4" name="Прямоугольник 3"/>
          <p:cNvSpPr/>
          <p:nvPr/>
        </p:nvSpPr>
        <p:spPr>
          <a:xfrm>
            <a:off x="4792588" y="1052736"/>
            <a:ext cx="3960440" cy="5262979"/>
          </a:xfrm>
          <a:prstGeom prst="rect">
            <a:avLst/>
          </a:prstGeom>
        </p:spPr>
        <p:txBody>
          <a:bodyPr wrap="square">
            <a:spAutoFit/>
          </a:bodyPr>
          <a:lstStyle/>
          <a:p>
            <a:r>
              <a:rPr lang="en-US" sz="2800" dirty="0" smtClean="0"/>
              <a:t>• Regulatory </a:t>
            </a:r>
            <a:r>
              <a:rPr lang="en-US" sz="2800" dirty="0"/>
              <a:t>frameworks should form a logical part of the Government’s broader policy context, consistent with established </a:t>
            </a:r>
            <a:r>
              <a:rPr lang="en-US" sz="2800" dirty="0" smtClean="0"/>
              <a:t>priorities</a:t>
            </a:r>
          </a:p>
          <a:p>
            <a:r>
              <a:rPr lang="en-US" sz="2800" dirty="0"/>
              <a:t>• </a:t>
            </a:r>
            <a:r>
              <a:rPr lang="en-US" sz="2800" dirty="0" smtClean="0"/>
              <a:t>Regulatory </a:t>
            </a:r>
            <a:r>
              <a:rPr lang="en-US" sz="2800" dirty="0"/>
              <a:t>frameworks should enable cross-sector delivery of policy goals where appropriate</a:t>
            </a:r>
            <a:endParaRPr lang="ru-RU" sz="2800" dirty="0"/>
          </a:p>
        </p:txBody>
      </p:sp>
    </p:spTree>
    <p:extLst>
      <p:ext uri="{BB962C8B-B14F-4D97-AF65-F5344CB8AC3E}">
        <p14:creationId xmlns:p14="http://schemas.microsoft.com/office/powerpoint/2010/main" val="3072314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Adaptability</a:t>
            </a:r>
          </a:p>
        </p:txBody>
      </p:sp>
      <p:sp>
        <p:nvSpPr>
          <p:cNvPr id="4" name="Прямоугольник 3"/>
          <p:cNvSpPr/>
          <p:nvPr/>
        </p:nvSpPr>
        <p:spPr>
          <a:xfrm>
            <a:off x="611560" y="1741449"/>
            <a:ext cx="8280920" cy="1815882"/>
          </a:xfrm>
          <a:prstGeom prst="rect">
            <a:avLst/>
          </a:prstGeom>
        </p:spPr>
        <p:txBody>
          <a:bodyPr wrap="square">
            <a:spAutoFit/>
          </a:bodyPr>
          <a:lstStyle/>
          <a:p>
            <a:r>
              <a:rPr lang="en-US" sz="2800" dirty="0"/>
              <a:t>T</a:t>
            </a:r>
            <a:r>
              <a:rPr lang="en-US" sz="2800" dirty="0" smtClean="0"/>
              <a:t>he </a:t>
            </a:r>
            <a:r>
              <a:rPr lang="en-US" sz="2800" dirty="0"/>
              <a:t>framework of economic regulation needs capacity to evolve to respond to changing circumstances and continue to be relevant and effective over time</a:t>
            </a:r>
            <a:endParaRPr lang="ru-RU" sz="2500" dirty="0"/>
          </a:p>
        </p:txBody>
      </p:sp>
      <p:pic>
        <p:nvPicPr>
          <p:cNvPr id="3074" name="Picture 2" descr="http://pro366.com/wp-content/uploads/2011/06/entrepreneu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557332"/>
            <a:ext cx="3742509" cy="2806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iznes-institut.ru/uploads/posts/2012-01/1327681026_ba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196" y="3140968"/>
            <a:ext cx="3778780" cy="346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46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Efficiency</a:t>
            </a:r>
          </a:p>
        </p:txBody>
      </p:sp>
      <p:sp>
        <p:nvSpPr>
          <p:cNvPr id="4" name="Прямоугольник 3"/>
          <p:cNvSpPr/>
          <p:nvPr/>
        </p:nvSpPr>
        <p:spPr>
          <a:xfrm>
            <a:off x="611560" y="1741449"/>
            <a:ext cx="8280920" cy="1384995"/>
          </a:xfrm>
          <a:prstGeom prst="rect">
            <a:avLst/>
          </a:prstGeom>
        </p:spPr>
        <p:txBody>
          <a:bodyPr wrap="square">
            <a:spAutoFit/>
          </a:bodyPr>
          <a:lstStyle/>
          <a:p>
            <a:r>
              <a:rPr lang="en-US" sz="2800" dirty="0"/>
              <a:t>P</a:t>
            </a:r>
            <a:r>
              <a:rPr lang="en-US" sz="2800" dirty="0" smtClean="0"/>
              <a:t>olicy </a:t>
            </a:r>
            <a:r>
              <a:rPr lang="en-US" sz="2800" dirty="0"/>
              <a:t>interventions must be proportionate and cost-effective while decision making should be timely, and robust</a:t>
            </a:r>
            <a:endParaRPr lang="ru-RU" sz="2500" dirty="0"/>
          </a:p>
        </p:txBody>
      </p:sp>
      <p:pic>
        <p:nvPicPr>
          <p:cNvPr id="5" name="Picture 4" descr="http://conekticum.com.ua/uploaded/338250806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555" y="122198"/>
            <a:ext cx="24479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d1.izvestia29.ru/data/files/a3/1f/00001f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00" y="4120449"/>
            <a:ext cx="2982648" cy="26743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rekana.ru/upload/medialibrary/461/%D1%87%D0%B5%D0%BC%20%D0%BC%D0%BE%D0%B3%D1%83%20%D0%BF%D0%BE%D0%BC%D0%BE%D1%87%D1%8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8263" y="4094700"/>
            <a:ext cx="3696345" cy="270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05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r-help.ru/files/razdele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6" y="0"/>
            <a:ext cx="3619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55776" y="260648"/>
            <a:ext cx="6264696" cy="720080"/>
          </a:xfrm>
        </p:spPr>
        <p:txBody>
          <a:bodyPr>
            <a:noAutofit/>
          </a:bodyPr>
          <a:lstStyle/>
          <a:p>
            <a:pPr algn="ctr"/>
            <a:r>
              <a:rPr lang="en-US" sz="2800" dirty="0"/>
              <a:t>Applying the principles </a:t>
            </a:r>
          </a:p>
        </p:txBody>
      </p:sp>
      <p:sp>
        <p:nvSpPr>
          <p:cNvPr id="3" name="Прямоугольник 2"/>
          <p:cNvSpPr/>
          <p:nvPr/>
        </p:nvSpPr>
        <p:spPr>
          <a:xfrm>
            <a:off x="1835696" y="1196752"/>
            <a:ext cx="6408712" cy="4832092"/>
          </a:xfrm>
          <a:prstGeom prst="rect">
            <a:avLst/>
          </a:prstGeom>
        </p:spPr>
        <p:txBody>
          <a:bodyPr wrap="square">
            <a:spAutoFit/>
          </a:bodyPr>
          <a:lstStyle/>
          <a:p>
            <a:pPr algn="ctr"/>
            <a:r>
              <a:rPr lang="ru-RU" sz="2200" b="1" dirty="0" smtClean="0"/>
              <a:t> </a:t>
            </a:r>
            <a:r>
              <a:rPr lang="en-US" sz="2200" b="1" dirty="0" smtClean="0"/>
              <a:t>Division </a:t>
            </a:r>
            <a:r>
              <a:rPr lang="en-US" sz="2200" b="1" dirty="0"/>
              <a:t>of roles and </a:t>
            </a:r>
            <a:endParaRPr lang="ru-RU" sz="2200" b="1" dirty="0" smtClean="0"/>
          </a:p>
          <a:p>
            <a:pPr algn="ctr"/>
            <a:r>
              <a:rPr lang="en-US" sz="2200" b="1" dirty="0" smtClean="0"/>
              <a:t>responsibilities</a:t>
            </a:r>
            <a:endParaRPr lang="ru-RU" sz="2200" b="1" dirty="0" smtClean="0"/>
          </a:p>
          <a:p>
            <a:endParaRPr lang="ru-RU" sz="2200" b="1" dirty="0"/>
          </a:p>
          <a:p>
            <a:r>
              <a:rPr lang="en-US" sz="2200" dirty="0"/>
              <a:t>The aim of economic regulation is to create a system of incentives and penalties that aim to replicate the outcomes of competition in terms of consumer prices, quality and investment and puts the protection of consumers’ interests at its heart. </a:t>
            </a:r>
          </a:p>
          <a:p>
            <a:endParaRPr lang="en-US" sz="2200" dirty="0"/>
          </a:p>
          <a:p>
            <a:r>
              <a:rPr lang="en-US" sz="2200" dirty="0"/>
              <a:t>To achieve these objectives it is important to establish a clear division of responsibilities between the Government and economic regulators.  </a:t>
            </a:r>
            <a:endParaRPr lang="ru-RU" sz="2200" dirty="0"/>
          </a:p>
        </p:txBody>
      </p:sp>
    </p:spTree>
    <p:extLst>
      <p:ext uri="{BB962C8B-B14F-4D97-AF65-F5344CB8AC3E}">
        <p14:creationId xmlns:p14="http://schemas.microsoft.com/office/powerpoint/2010/main" val="2547736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fegroup.ru/published/publicdata/SAFEGROUSERG/attachments/SC/products_pictures/3245_e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8640"/>
            <a:ext cx="2619375"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Applying the principles </a:t>
            </a:r>
          </a:p>
        </p:txBody>
      </p:sp>
      <p:sp>
        <p:nvSpPr>
          <p:cNvPr id="3" name="Прямоугольник 2"/>
          <p:cNvSpPr/>
          <p:nvPr/>
        </p:nvSpPr>
        <p:spPr>
          <a:xfrm>
            <a:off x="251520" y="1412776"/>
            <a:ext cx="6696744" cy="5170646"/>
          </a:xfrm>
          <a:prstGeom prst="rect">
            <a:avLst/>
          </a:prstGeom>
        </p:spPr>
        <p:txBody>
          <a:bodyPr wrap="square">
            <a:spAutoFit/>
          </a:bodyPr>
          <a:lstStyle/>
          <a:p>
            <a:r>
              <a:rPr lang="en-US" sz="2200" b="1" dirty="0"/>
              <a:t>Division of roles and </a:t>
            </a:r>
            <a:r>
              <a:rPr lang="en-US" sz="2200" b="1" dirty="0" smtClean="0"/>
              <a:t>responsibilities</a:t>
            </a:r>
            <a:endParaRPr lang="ru-RU" sz="2200" b="1" dirty="0" smtClean="0"/>
          </a:p>
          <a:p>
            <a:endParaRPr lang="ru-RU" sz="2200" b="1" dirty="0"/>
          </a:p>
          <a:p>
            <a:r>
              <a:rPr lang="en-US" sz="2200" dirty="0" smtClean="0"/>
              <a:t>For </a:t>
            </a:r>
            <a:r>
              <a:rPr lang="en-US" sz="2200" dirty="0"/>
              <a:t>the system to be effective, the responsibilities need to be as clearly articulated as possible so that consumers and regulated firms know who is responsible for what and to whom they are accountable</a:t>
            </a:r>
            <a:r>
              <a:rPr lang="en-US" sz="2200" dirty="0" smtClean="0"/>
              <a:t>.</a:t>
            </a:r>
          </a:p>
          <a:p>
            <a:endParaRPr lang="en-US" sz="2200" dirty="0"/>
          </a:p>
          <a:p>
            <a:r>
              <a:rPr lang="en-US" sz="2200" b="1" dirty="0"/>
              <a:t>The Government commits to ensure that responsibilities are clearly divided between Government and regulator on the basis that high level decisions that involve political judgement are taken by Government and day-to-day regulatory decisions are undertaken by regulators. </a:t>
            </a:r>
            <a:r>
              <a:rPr lang="en-US" sz="2200" dirty="0"/>
              <a:t>	</a:t>
            </a:r>
          </a:p>
        </p:txBody>
      </p:sp>
    </p:spTree>
    <p:extLst>
      <p:ext uri="{BB962C8B-B14F-4D97-AF65-F5344CB8AC3E}">
        <p14:creationId xmlns:p14="http://schemas.microsoft.com/office/powerpoint/2010/main" val="2504872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infin.com.ua/img/2012/620466/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622" y="71147"/>
            <a:ext cx="2863115" cy="155765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260648"/>
            <a:ext cx="6336704" cy="720080"/>
          </a:xfrm>
        </p:spPr>
        <p:txBody>
          <a:bodyPr>
            <a:noAutofit/>
          </a:bodyPr>
          <a:lstStyle/>
          <a:p>
            <a:pPr algn="ctr"/>
            <a:r>
              <a:rPr lang="en-US" sz="2800" dirty="0"/>
              <a:t>Applying the principles </a:t>
            </a:r>
          </a:p>
        </p:txBody>
      </p:sp>
      <p:sp>
        <p:nvSpPr>
          <p:cNvPr id="3" name="Прямоугольник 2"/>
          <p:cNvSpPr/>
          <p:nvPr/>
        </p:nvSpPr>
        <p:spPr>
          <a:xfrm>
            <a:off x="1115616" y="1196752"/>
            <a:ext cx="7128792" cy="5078313"/>
          </a:xfrm>
          <a:prstGeom prst="rect">
            <a:avLst/>
          </a:prstGeom>
        </p:spPr>
        <p:txBody>
          <a:bodyPr wrap="square">
            <a:spAutoFit/>
          </a:bodyPr>
          <a:lstStyle/>
          <a:p>
            <a:pPr algn="ctr"/>
            <a:r>
              <a:rPr lang="en-US" b="1" dirty="0"/>
              <a:t>Reaffirming the independence </a:t>
            </a:r>
            <a:endParaRPr lang="ru-RU" b="1" dirty="0" smtClean="0"/>
          </a:p>
          <a:p>
            <a:pPr algn="ctr"/>
            <a:r>
              <a:rPr lang="en-US" b="1" dirty="0" smtClean="0"/>
              <a:t>of </a:t>
            </a:r>
            <a:r>
              <a:rPr lang="en-US" b="1" dirty="0"/>
              <a:t>regulation </a:t>
            </a:r>
            <a:endParaRPr lang="en-US" b="1" dirty="0" smtClean="0"/>
          </a:p>
          <a:p>
            <a:endParaRPr lang="ru-RU" b="1" dirty="0"/>
          </a:p>
          <a:p>
            <a:r>
              <a:rPr lang="en-US" dirty="0"/>
              <a:t>The Government will preserve the independence of economic regulators. It will ensure that: </a:t>
            </a:r>
          </a:p>
          <a:p>
            <a:endParaRPr lang="ru-RU" dirty="0"/>
          </a:p>
          <a:p>
            <a:r>
              <a:rPr lang="en-US" dirty="0"/>
              <a:t>• regulators are legally distinct and functionally independent from any other public or private entity when carrying out their functions </a:t>
            </a:r>
          </a:p>
          <a:p>
            <a:r>
              <a:rPr lang="en-US" dirty="0"/>
              <a:t>• regulators’ staff and management act independently from any market interest and do not seek or take direct instructions from any government or other public or private entity when making regulatory decisions </a:t>
            </a:r>
          </a:p>
          <a:p>
            <a:r>
              <a:rPr lang="en-US" dirty="0"/>
              <a:t>• regulators can take autonomous decisions, independently from any political body, and have separate annual budget allocations, with autonomy in the implementation of the allocated budget, and adequate human and financial resources to carry out their duties. </a:t>
            </a:r>
          </a:p>
        </p:txBody>
      </p:sp>
    </p:spTree>
    <p:extLst>
      <p:ext uri="{BB962C8B-B14F-4D97-AF65-F5344CB8AC3E}">
        <p14:creationId xmlns:p14="http://schemas.microsoft.com/office/powerpoint/2010/main" val="3237156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mkm.kz/wp-content/uploads/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784" y="5085184"/>
            <a:ext cx="3065280" cy="16333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a:t>Applying the principles </a:t>
            </a:r>
          </a:p>
        </p:txBody>
      </p:sp>
      <p:sp>
        <p:nvSpPr>
          <p:cNvPr id="3" name="Прямоугольник 2"/>
          <p:cNvSpPr/>
          <p:nvPr/>
        </p:nvSpPr>
        <p:spPr>
          <a:xfrm>
            <a:off x="2051720" y="1196752"/>
            <a:ext cx="6192688" cy="4832092"/>
          </a:xfrm>
          <a:prstGeom prst="rect">
            <a:avLst/>
          </a:prstGeom>
        </p:spPr>
        <p:txBody>
          <a:bodyPr wrap="square">
            <a:spAutoFit/>
          </a:bodyPr>
          <a:lstStyle/>
          <a:p>
            <a:r>
              <a:rPr lang="en-US" sz="2200" b="1" dirty="0"/>
              <a:t>Reaffirming the independence of regulation </a:t>
            </a:r>
            <a:endParaRPr lang="en-US" sz="2200" b="1" dirty="0" smtClean="0"/>
          </a:p>
          <a:p>
            <a:endParaRPr lang="ru-RU" sz="2200" b="1" dirty="0"/>
          </a:p>
          <a:p>
            <a:r>
              <a:rPr lang="en-US" sz="2200" dirty="0"/>
              <a:t>The Government will continue to ensure that it does not interfere with day-to-day regulatory decision making</a:t>
            </a:r>
            <a:r>
              <a:rPr lang="en-US" sz="2200" dirty="0" smtClean="0"/>
              <a:t>.</a:t>
            </a:r>
          </a:p>
          <a:p>
            <a:endParaRPr lang="en-US" sz="2200" dirty="0"/>
          </a:p>
          <a:p>
            <a:r>
              <a:rPr lang="en-US" sz="2200" dirty="0"/>
              <a:t>The Government will ensure regulators have discretion to choose the regulatory tools to deliver their objectives</a:t>
            </a:r>
            <a:r>
              <a:rPr lang="en-US" sz="2200" dirty="0" smtClean="0"/>
              <a:t>.</a:t>
            </a:r>
          </a:p>
          <a:p>
            <a:endParaRPr lang="en-US" sz="2200" dirty="0"/>
          </a:p>
          <a:p>
            <a:r>
              <a:rPr lang="en-US" sz="2200" dirty="0"/>
              <a:t>The Government will ensure that future changes preserve the independence of regulators.</a:t>
            </a:r>
          </a:p>
        </p:txBody>
      </p:sp>
      <p:pic>
        <p:nvPicPr>
          <p:cNvPr id="4098" name="Picture 2" descr="http://www.nabu.com.ua/upload/information_system_18/5/1/0/item_51065/small_information_items_510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625"/>
            <a:ext cx="2167236" cy="143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180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ua.golos.ua/images/articles/main/2012-11/f_24068274113538450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01207"/>
            <a:ext cx="2724288" cy="15304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tuva.asia/uploads/posts/2011-03/1300654586_upravlenie-ekonomik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6632"/>
            <a:ext cx="1728192" cy="195631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smtClean="0"/>
              <a:t>Applying the principles </a:t>
            </a:r>
            <a:endParaRPr lang="en-US" sz="2800" dirty="0"/>
          </a:p>
        </p:txBody>
      </p:sp>
      <p:sp>
        <p:nvSpPr>
          <p:cNvPr id="3" name="Прямоугольник 2"/>
          <p:cNvSpPr/>
          <p:nvPr/>
        </p:nvSpPr>
        <p:spPr>
          <a:xfrm>
            <a:off x="1115616" y="1196752"/>
            <a:ext cx="7200800" cy="4493538"/>
          </a:xfrm>
          <a:prstGeom prst="rect">
            <a:avLst/>
          </a:prstGeom>
        </p:spPr>
        <p:txBody>
          <a:bodyPr wrap="square">
            <a:spAutoFit/>
          </a:bodyPr>
          <a:lstStyle/>
          <a:p>
            <a:r>
              <a:rPr lang="en-US" sz="2200" b="1" dirty="0" smtClean="0"/>
              <a:t>Coherent, adaptable but stable regulation </a:t>
            </a:r>
          </a:p>
          <a:p>
            <a:endParaRPr lang="en-US" sz="2200" dirty="0" smtClean="0"/>
          </a:p>
          <a:p>
            <a:r>
              <a:rPr lang="en-US" sz="2200" dirty="0"/>
              <a:t>It is important that the regulatory </a:t>
            </a:r>
            <a:r>
              <a:rPr lang="en-US" sz="2200" dirty="0" smtClean="0"/>
              <a:t>frameworks</a:t>
            </a:r>
            <a:endParaRPr lang="ru-RU" sz="2200" dirty="0" smtClean="0"/>
          </a:p>
          <a:p>
            <a:r>
              <a:rPr lang="en-US" sz="2200" dirty="0" smtClean="0"/>
              <a:t> </a:t>
            </a:r>
            <a:r>
              <a:rPr lang="en-US" sz="2200" dirty="0"/>
              <a:t>avoid adding undue uncertainty to the business environment</a:t>
            </a:r>
            <a:r>
              <a:rPr lang="en-US" sz="2200" dirty="0" smtClean="0"/>
              <a:t>.</a:t>
            </a:r>
          </a:p>
          <a:p>
            <a:endParaRPr lang="en-US" sz="2200" dirty="0"/>
          </a:p>
          <a:p>
            <a:r>
              <a:rPr lang="en-US" sz="2200" dirty="0"/>
              <a:t>To a large extent this is achieved by building a stable and transparent regulatory environment with a long track record of consistent regulatory decision making</a:t>
            </a:r>
            <a:r>
              <a:rPr lang="en-US" sz="2200" dirty="0" smtClean="0"/>
              <a:t>.</a:t>
            </a:r>
          </a:p>
          <a:p>
            <a:endParaRPr lang="en-US" sz="2200" dirty="0"/>
          </a:p>
          <a:p>
            <a:r>
              <a:rPr lang="en-US" sz="2200" dirty="0"/>
              <a:t>The Government will avoid making piecemeal and ad hoc changes to the system for economic regulation </a:t>
            </a:r>
            <a:r>
              <a:rPr lang="ru-RU" sz="2200" dirty="0" smtClean="0"/>
              <a:t>                                                	        </a:t>
            </a:r>
            <a:r>
              <a:rPr lang="en-US" sz="2200" dirty="0" smtClean="0"/>
              <a:t>outside </a:t>
            </a:r>
            <a:r>
              <a:rPr lang="en-US" sz="2200" dirty="0"/>
              <a:t>of this process to provide stability.</a:t>
            </a:r>
          </a:p>
        </p:txBody>
      </p:sp>
    </p:spTree>
    <p:extLst>
      <p:ext uri="{BB962C8B-B14F-4D97-AF65-F5344CB8AC3E}">
        <p14:creationId xmlns:p14="http://schemas.microsoft.com/office/powerpoint/2010/main" val="145302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504056"/>
          </a:xfrm>
        </p:spPr>
        <p:txBody>
          <a:bodyPr>
            <a:noAutofit/>
          </a:bodyPr>
          <a:lstStyle/>
          <a:p>
            <a:r>
              <a:rPr lang="en-US" sz="2800" i="1" dirty="0"/>
              <a:t>What is regulation?</a:t>
            </a:r>
            <a:endParaRPr lang="en-US" sz="28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635896" y="1124744"/>
            <a:ext cx="5271070" cy="4832092"/>
          </a:xfrm>
          <a:prstGeom prst="rect">
            <a:avLst/>
          </a:prstGeom>
        </p:spPr>
        <p:txBody>
          <a:bodyPr wrap="square">
            <a:spAutoFit/>
          </a:bodyPr>
          <a:lstStyle/>
          <a:p>
            <a:r>
              <a:rPr lang="en-US" sz="2800" dirty="0"/>
              <a:t>Regulations are rules or norms adopted by government and backed up by some threat of consequences, usually negative ones in the form of penalties. </a:t>
            </a:r>
            <a:endParaRPr lang="ru-RU" sz="2800" dirty="0" smtClean="0"/>
          </a:p>
          <a:p>
            <a:r>
              <a:rPr lang="en-US" sz="2800" dirty="0" smtClean="0"/>
              <a:t>Often </a:t>
            </a:r>
            <a:r>
              <a:rPr lang="en-US" sz="2800" dirty="0"/>
              <a:t>directed at businesses, regulations can also take aim at nonprofit </a:t>
            </a:r>
            <a:r>
              <a:rPr lang="en-US" sz="2800" dirty="0" err="1"/>
              <a:t>organisations</a:t>
            </a:r>
            <a:r>
              <a:rPr lang="en-US" sz="2800" dirty="0"/>
              <a:t>, </a:t>
            </a:r>
            <a:r>
              <a:rPr lang="en-US" sz="2800" dirty="0" smtClean="0"/>
              <a:t>other</a:t>
            </a:r>
            <a:r>
              <a:rPr lang="ru-RU" sz="2800" dirty="0" smtClean="0"/>
              <a:t> </a:t>
            </a:r>
            <a:r>
              <a:rPr lang="en-US" sz="2800" dirty="0" smtClean="0"/>
              <a:t>governmental </a:t>
            </a:r>
            <a:r>
              <a:rPr lang="en-US" sz="2800" dirty="0"/>
              <a:t>entities, and even individuals.</a:t>
            </a:r>
          </a:p>
        </p:txBody>
      </p:sp>
      <p:pic>
        <p:nvPicPr>
          <p:cNvPr id="6" name="Picture 4" descr="http://www.thejfblogit.co.uk/wp-content/uploads/2012/03/Trading-Concessio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7" y="4005064"/>
            <a:ext cx="3267248" cy="217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066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velvet.by/files/userfiles/15118/2.kas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6632"/>
            <a:ext cx="2682063"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260648"/>
            <a:ext cx="6912768" cy="720080"/>
          </a:xfrm>
        </p:spPr>
        <p:txBody>
          <a:bodyPr>
            <a:noAutofit/>
          </a:bodyPr>
          <a:lstStyle/>
          <a:p>
            <a:pPr algn="ctr"/>
            <a:r>
              <a:rPr lang="en-US" sz="2800" dirty="0" smtClean="0"/>
              <a:t>Applying the principles </a:t>
            </a:r>
            <a:endParaRPr lang="en-US" sz="2800" dirty="0"/>
          </a:p>
        </p:txBody>
      </p:sp>
      <p:sp>
        <p:nvSpPr>
          <p:cNvPr id="3" name="Прямоугольник 2"/>
          <p:cNvSpPr/>
          <p:nvPr/>
        </p:nvSpPr>
        <p:spPr>
          <a:xfrm>
            <a:off x="1115616" y="1196752"/>
            <a:ext cx="7128792" cy="3970318"/>
          </a:xfrm>
          <a:prstGeom prst="rect">
            <a:avLst/>
          </a:prstGeom>
        </p:spPr>
        <p:txBody>
          <a:bodyPr wrap="square">
            <a:spAutoFit/>
          </a:bodyPr>
          <a:lstStyle/>
          <a:p>
            <a:r>
              <a:rPr lang="en-US" b="1" dirty="0"/>
              <a:t>Reinforcing </a:t>
            </a:r>
            <a:r>
              <a:rPr lang="en-US" b="1" dirty="0" smtClean="0"/>
              <a:t>accountability</a:t>
            </a:r>
            <a:endParaRPr lang="en-US" b="1" dirty="0" smtClean="0"/>
          </a:p>
          <a:p>
            <a:endParaRPr lang="en-US" dirty="0" smtClean="0"/>
          </a:p>
          <a:p>
            <a:r>
              <a:rPr lang="en-US" dirty="0"/>
              <a:t>Accountability is vital for ensuring an effective regulatory framework that delivers the desired outcome for consumers. It plays an extremely important role in establishing the legitimacy of decision makers. While regulators are independent of Government departments, they must, of course, exercise their discretion within the limits of the law and under the supervision of the relevant </a:t>
            </a:r>
            <a:r>
              <a:rPr lang="en-US" dirty="0" smtClean="0"/>
              <a:t>bodies.</a:t>
            </a:r>
          </a:p>
          <a:p>
            <a:endParaRPr lang="en-US" dirty="0"/>
          </a:p>
          <a:p>
            <a:r>
              <a:rPr lang="en-US" dirty="0"/>
              <a:t>Open and committed consultation about proposals plays an important role in strengthening transparency. It ensures that all parties can see and understand the logic and direction of travel of a regulator’s deliberations.</a:t>
            </a:r>
          </a:p>
        </p:txBody>
      </p:sp>
      <p:pic>
        <p:nvPicPr>
          <p:cNvPr id="6146" name="Picture 2" descr="http://finance-sng.ru/wp-content/uploads/2012/10/poruchitel-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86916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zdrav.biz/images/content/KKMP/otvetstvennost_pre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98" y="5167070"/>
            <a:ext cx="1971819" cy="160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777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smtClean="0"/>
              <a:t>Applying the principles </a:t>
            </a:r>
            <a:endParaRPr lang="en-US" sz="2800" dirty="0"/>
          </a:p>
        </p:txBody>
      </p:sp>
      <p:sp>
        <p:nvSpPr>
          <p:cNvPr id="3" name="Прямоугольник 2"/>
          <p:cNvSpPr/>
          <p:nvPr/>
        </p:nvSpPr>
        <p:spPr>
          <a:xfrm>
            <a:off x="1115616" y="1196752"/>
            <a:ext cx="7128792" cy="2462213"/>
          </a:xfrm>
          <a:prstGeom prst="rect">
            <a:avLst/>
          </a:prstGeom>
        </p:spPr>
        <p:txBody>
          <a:bodyPr wrap="square">
            <a:spAutoFit/>
          </a:bodyPr>
          <a:lstStyle/>
          <a:p>
            <a:r>
              <a:rPr lang="en-US" sz="2200" b="1" dirty="0"/>
              <a:t>Clarity and focus of regulators’ </a:t>
            </a:r>
            <a:r>
              <a:rPr lang="en-US" sz="2200" b="1" dirty="0" smtClean="0"/>
              <a:t>objectives</a:t>
            </a:r>
          </a:p>
          <a:p>
            <a:endParaRPr lang="en-US" sz="2200" dirty="0" smtClean="0"/>
          </a:p>
          <a:p>
            <a:r>
              <a:rPr lang="en-US" sz="2200" dirty="0"/>
              <a:t>The Government will ensure that regulators’ objectives are clear and appropriately </a:t>
            </a:r>
            <a:r>
              <a:rPr lang="en-US" sz="2200" dirty="0" err="1"/>
              <a:t>prioritised</a:t>
            </a:r>
            <a:r>
              <a:rPr lang="en-US" sz="2200" dirty="0"/>
              <a:t> (including through broader guidance) to reflect the issues that the regulators should take into account in their decisions.</a:t>
            </a:r>
          </a:p>
        </p:txBody>
      </p:sp>
      <p:pic>
        <p:nvPicPr>
          <p:cNvPr id="7170" name="Picture 2" descr="http://www.arbconsulting.ru/netcat_files/Image/crea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055"/>
            <a:ext cx="3861973" cy="285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12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business.compulenta.ru/upload/iblock/988/costs-stack-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 y="5048250"/>
            <a:ext cx="17240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wellnews.ru/uploads/posts/2013-09/thumbs/1379056059_istock-000007384775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25102"/>
            <a:ext cx="2027106" cy="20203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smtClean="0"/>
              <a:t>Applying the principles </a:t>
            </a:r>
            <a:endParaRPr lang="en-US" sz="2800" dirty="0"/>
          </a:p>
        </p:txBody>
      </p:sp>
      <p:sp>
        <p:nvSpPr>
          <p:cNvPr id="3" name="Прямоугольник 2"/>
          <p:cNvSpPr/>
          <p:nvPr/>
        </p:nvSpPr>
        <p:spPr>
          <a:xfrm>
            <a:off x="1115616" y="1196752"/>
            <a:ext cx="7128792" cy="4154984"/>
          </a:xfrm>
          <a:prstGeom prst="rect">
            <a:avLst/>
          </a:prstGeom>
        </p:spPr>
        <p:txBody>
          <a:bodyPr wrap="square">
            <a:spAutoFit/>
          </a:bodyPr>
          <a:lstStyle/>
          <a:p>
            <a:r>
              <a:rPr lang="en-US" sz="2200" b="1" dirty="0"/>
              <a:t>Efficient and proportionate </a:t>
            </a:r>
            <a:r>
              <a:rPr lang="en-US" sz="2200" b="1" dirty="0" smtClean="0"/>
              <a:t>regulation</a:t>
            </a:r>
          </a:p>
          <a:p>
            <a:endParaRPr lang="en-US" sz="2200" b="1" dirty="0"/>
          </a:p>
          <a:p>
            <a:r>
              <a:rPr lang="en-US" sz="2200" dirty="0" smtClean="0"/>
              <a:t>As </a:t>
            </a:r>
            <a:r>
              <a:rPr lang="en-US" sz="2200" dirty="0"/>
              <a:t>well as being cost-effective, regulatory decisions need to be made in a timely manner. Infrastructure investments have long lead times. Delays to key decisions can cause uncertainty and raise the costs to industry or leave consumers unprotected. </a:t>
            </a:r>
            <a:endParaRPr lang="en-US" sz="2200" dirty="0" smtClean="0"/>
          </a:p>
          <a:p>
            <a:endParaRPr lang="en-US" sz="2200" dirty="0" smtClean="0"/>
          </a:p>
          <a:p>
            <a:r>
              <a:rPr lang="en-US" sz="2200" dirty="0"/>
              <a:t>S</a:t>
            </a:r>
            <a:r>
              <a:rPr lang="en-US" sz="2200" dirty="0" smtClean="0"/>
              <a:t>imilarly</a:t>
            </a:r>
            <a:r>
              <a:rPr lang="en-US" sz="2200" dirty="0"/>
              <a:t>, decisions must be based on robust evidence and judgement. The framework must therefore enable regulators to make timely, authoritative decisions.</a:t>
            </a:r>
          </a:p>
        </p:txBody>
      </p:sp>
      <p:pic>
        <p:nvPicPr>
          <p:cNvPr id="8198" name="Picture 6" descr="http://www.region44.ru/files/org/org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605" y="5072062"/>
            <a:ext cx="2381250"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585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r>
              <a:rPr lang="en-US" sz="2800" dirty="0" smtClean="0"/>
              <a:t>Applying the principles </a:t>
            </a:r>
            <a:endParaRPr lang="en-US" sz="2800" dirty="0"/>
          </a:p>
        </p:txBody>
      </p:sp>
      <p:sp>
        <p:nvSpPr>
          <p:cNvPr id="3" name="Прямоугольник 2"/>
          <p:cNvSpPr/>
          <p:nvPr/>
        </p:nvSpPr>
        <p:spPr>
          <a:xfrm>
            <a:off x="1115616" y="1196752"/>
            <a:ext cx="7416824" cy="2123658"/>
          </a:xfrm>
          <a:prstGeom prst="rect">
            <a:avLst/>
          </a:prstGeom>
        </p:spPr>
        <p:txBody>
          <a:bodyPr wrap="square">
            <a:spAutoFit/>
          </a:bodyPr>
          <a:lstStyle/>
          <a:p>
            <a:pPr algn="ctr"/>
            <a:r>
              <a:rPr lang="en-US" sz="2200" b="1" dirty="0"/>
              <a:t>Cross-sector </a:t>
            </a:r>
            <a:r>
              <a:rPr lang="en-US" sz="2200" b="1" dirty="0" smtClean="0"/>
              <a:t>working</a:t>
            </a:r>
          </a:p>
          <a:p>
            <a:pPr algn="just"/>
            <a:endParaRPr lang="en-US" sz="2200" b="1" dirty="0" smtClean="0"/>
          </a:p>
          <a:p>
            <a:pPr algn="just"/>
            <a:endParaRPr lang="en-US" sz="2200" b="1" dirty="0" smtClean="0"/>
          </a:p>
          <a:p>
            <a:pPr algn="just"/>
            <a:r>
              <a:rPr lang="en-US" sz="2200" dirty="0" smtClean="0"/>
              <a:t>It </a:t>
            </a:r>
            <a:r>
              <a:rPr lang="en-US" sz="2200" dirty="0"/>
              <a:t>is important that institutional arrangements </a:t>
            </a:r>
            <a:r>
              <a:rPr lang="en-US" sz="2200" dirty="0" smtClean="0"/>
              <a:t>recognize </a:t>
            </a:r>
            <a:r>
              <a:rPr lang="en-US" sz="2200" dirty="0"/>
              <a:t>interdependencies between </a:t>
            </a:r>
            <a:r>
              <a:rPr lang="en-US" sz="2200" dirty="0" smtClean="0"/>
              <a:t>economic sectors</a:t>
            </a:r>
          </a:p>
          <a:p>
            <a:pPr algn="just"/>
            <a:endParaRPr lang="en-US" sz="2200" dirty="0"/>
          </a:p>
        </p:txBody>
      </p:sp>
      <p:pic>
        <p:nvPicPr>
          <p:cNvPr id="9218" name="Picture 2" descr="http://www.ogo.ua/images/articles/1567/139576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501008"/>
            <a:ext cx="4297660" cy="322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7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720080"/>
          </a:xfrm>
        </p:spPr>
        <p:txBody>
          <a:bodyPr>
            <a:noAutofit/>
          </a:bodyPr>
          <a:lstStyle/>
          <a:p>
            <a:pPr algn="ctr"/>
            <a:endParaRPr lang="en-US" sz="2800" dirty="0"/>
          </a:p>
        </p:txBody>
      </p:sp>
      <p:sp>
        <p:nvSpPr>
          <p:cNvPr id="3" name="Прямоугольник 2"/>
          <p:cNvSpPr/>
          <p:nvPr/>
        </p:nvSpPr>
        <p:spPr>
          <a:xfrm>
            <a:off x="1115616" y="1196752"/>
            <a:ext cx="7416824" cy="2585323"/>
          </a:xfrm>
          <a:prstGeom prst="rect">
            <a:avLst/>
          </a:prstGeom>
        </p:spPr>
        <p:txBody>
          <a:bodyPr wrap="square">
            <a:spAutoFit/>
          </a:bodyPr>
          <a:lstStyle/>
          <a:p>
            <a:pPr algn="ctr"/>
            <a:r>
              <a:rPr lang="en-US" sz="3000" b="1" dirty="0" smtClean="0"/>
              <a:t>Write a note </a:t>
            </a:r>
          </a:p>
          <a:p>
            <a:pPr algn="ctr"/>
            <a:endParaRPr lang="en-US" sz="2200" b="1" dirty="0" smtClean="0"/>
          </a:p>
          <a:p>
            <a:pPr algn="ctr"/>
            <a:r>
              <a:rPr lang="ru-RU" sz="2200" b="1" dirty="0" smtClean="0"/>
              <a:t>«</a:t>
            </a:r>
            <a:r>
              <a:rPr lang="en-US" sz="2200" b="1" dirty="0" smtClean="0"/>
              <a:t>Why is it important that institutional </a:t>
            </a:r>
            <a:r>
              <a:rPr lang="en-US" sz="2200" b="1" dirty="0"/>
              <a:t>arrangements </a:t>
            </a:r>
            <a:r>
              <a:rPr lang="en-US" sz="2200" b="1" dirty="0" smtClean="0"/>
              <a:t>recognize </a:t>
            </a:r>
            <a:r>
              <a:rPr lang="en-US" sz="2200" b="1" dirty="0"/>
              <a:t>interdependencies between economic </a:t>
            </a:r>
            <a:r>
              <a:rPr lang="en-US" sz="2200" b="1" dirty="0"/>
              <a:t>sectors</a:t>
            </a:r>
            <a:r>
              <a:rPr lang="ru-RU" sz="2200" b="1" dirty="0" smtClean="0"/>
              <a:t>»</a:t>
            </a:r>
            <a:r>
              <a:rPr lang="en-US" sz="2200" b="1" dirty="0"/>
              <a:t>?</a:t>
            </a:r>
          </a:p>
          <a:p>
            <a:pPr algn="just"/>
            <a:endParaRPr lang="en-US" sz="2200" b="1" dirty="0"/>
          </a:p>
          <a:p>
            <a:pPr algn="just"/>
            <a:endParaRPr lang="en-US" sz="2200" b="1" dirty="0" smtClean="0"/>
          </a:p>
        </p:txBody>
      </p:sp>
      <p:pic>
        <p:nvPicPr>
          <p:cNvPr id="10242" name="Picture 2" descr="http://www.red.med.cap.ru/Imaging/events/382/164272/250/s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0307"/>
            <a:ext cx="4608512" cy="27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22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260648"/>
            <a:ext cx="7036296" cy="504056"/>
          </a:xfrm>
        </p:spPr>
        <p:txBody>
          <a:bodyPr>
            <a:noAutofit/>
          </a:bodyPr>
          <a:lstStyle/>
          <a:p>
            <a:r>
              <a:rPr lang="en-US" sz="2200" dirty="0"/>
              <a:t>A causal map of regulation and its effects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092738" y="836712"/>
            <a:ext cx="5727733" cy="1631216"/>
          </a:xfrm>
          <a:prstGeom prst="rect">
            <a:avLst/>
          </a:prstGeom>
        </p:spPr>
        <p:txBody>
          <a:bodyPr wrap="square">
            <a:spAutoFit/>
          </a:bodyPr>
          <a:lstStyle/>
          <a:p>
            <a:r>
              <a:rPr lang="en-US" sz="2500" dirty="0" smtClean="0">
                <a:solidFill>
                  <a:srgbClr val="FF0000"/>
                </a:solidFill>
              </a:rPr>
              <a:t>The figure </a:t>
            </a:r>
            <a:r>
              <a:rPr lang="en-US" sz="2500" dirty="0">
                <a:solidFill>
                  <a:srgbClr val="FF0000"/>
                </a:solidFill>
              </a:rPr>
              <a:t>maps out in a general way the relationships between distinct steps in the development and implementation of any regulation</a:t>
            </a:r>
            <a:endParaRPr lang="ru-RU" sz="25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938213"/>
            <a:ext cx="8640960" cy="580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977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4634212" y="1772816"/>
            <a:ext cx="4032448" cy="4401205"/>
          </a:xfrm>
          <a:prstGeom prst="rect">
            <a:avLst/>
          </a:prstGeom>
        </p:spPr>
        <p:txBody>
          <a:bodyPr wrap="square">
            <a:spAutoFit/>
          </a:bodyPr>
          <a:lstStyle/>
          <a:p>
            <a:r>
              <a:rPr lang="en-US" sz="2800" b="1" dirty="0"/>
              <a:t>The figure maps out in a general way the relationships between distinct steps in the development and implementation of any regulation, leading to its eventual effects. </a:t>
            </a:r>
            <a:endParaRPr lang="ru-RU" sz="2500" dirty="0">
              <a:solidFill>
                <a:srgbClr val="FF0000"/>
              </a:solidFill>
            </a:endParaRPr>
          </a:p>
        </p:txBody>
      </p:sp>
      <p:pic>
        <p:nvPicPr>
          <p:cNvPr id="8196" name="Picture 4" descr="http://go2.imgsmail.ru/imgpreview?key=4d549eb9ecd1d87c&amp;mb=imgdb_preview_4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420889"/>
            <a:ext cx="4453213" cy="397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1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971600" y="1772816"/>
            <a:ext cx="7695060" cy="3970318"/>
          </a:xfrm>
          <a:prstGeom prst="rect">
            <a:avLst/>
          </a:prstGeom>
        </p:spPr>
        <p:txBody>
          <a:bodyPr wrap="square">
            <a:spAutoFit/>
          </a:bodyPr>
          <a:lstStyle/>
          <a:p>
            <a:r>
              <a:rPr lang="en-US" sz="2800" b="1" dirty="0"/>
              <a:t>Step A: Regulatory Institution. </a:t>
            </a:r>
            <a:r>
              <a:rPr lang="en-US" sz="2800" dirty="0"/>
              <a:t>Regulatory decisions and actions emanate from </a:t>
            </a:r>
            <a:r>
              <a:rPr lang="en-US" sz="2800" dirty="0" smtClean="0"/>
              <a:t>a governmental </a:t>
            </a:r>
            <a:r>
              <a:rPr lang="en-US" sz="2800" dirty="0"/>
              <a:t>entity, whether a parliament or a ministry or some other body. This </a:t>
            </a:r>
            <a:r>
              <a:rPr lang="en-US" sz="2800" dirty="0" smtClean="0"/>
              <a:t>institution will </a:t>
            </a:r>
            <a:r>
              <a:rPr lang="en-US" sz="2800" dirty="0"/>
              <a:t>have its own </a:t>
            </a:r>
            <a:r>
              <a:rPr lang="en-US" sz="2800" dirty="0" smtClean="0"/>
              <a:t>organizational </a:t>
            </a:r>
            <a:r>
              <a:rPr lang="en-US" sz="2800" dirty="0"/>
              <a:t>characteristics and will exist within a larger </a:t>
            </a:r>
            <a:r>
              <a:rPr lang="en-US" sz="2800" dirty="0" smtClean="0"/>
              <a:t>environment having </a:t>
            </a:r>
            <a:r>
              <a:rPr lang="en-US" sz="2800" dirty="0"/>
              <a:t>various political, social, and economic pressures and constraints.</a:t>
            </a:r>
            <a:endParaRPr lang="ru-RU" sz="2500" dirty="0">
              <a:solidFill>
                <a:srgbClr val="FF0000"/>
              </a:solidFill>
            </a:endParaRPr>
          </a:p>
        </p:txBody>
      </p:sp>
    </p:spTree>
    <p:extLst>
      <p:ext uri="{BB962C8B-B14F-4D97-AF65-F5344CB8AC3E}">
        <p14:creationId xmlns:p14="http://schemas.microsoft.com/office/powerpoint/2010/main" val="805645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971600" y="1772816"/>
            <a:ext cx="7695060" cy="4401205"/>
          </a:xfrm>
          <a:prstGeom prst="rect">
            <a:avLst/>
          </a:prstGeom>
        </p:spPr>
        <p:txBody>
          <a:bodyPr wrap="square">
            <a:spAutoFit/>
          </a:bodyPr>
          <a:lstStyle/>
          <a:p>
            <a:r>
              <a:rPr lang="en-US" sz="2800" b="1" dirty="0"/>
              <a:t>Step B: Regulatory policy. </a:t>
            </a:r>
            <a:endParaRPr lang="en-US" sz="2800" b="1" dirty="0" smtClean="0"/>
          </a:p>
          <a:p>
            <a:r>
              <a:rPr lang="en-US" sz="2800" dirty="0" smtClean="0"/>
              <a:t>The organizational </a:t>
            </a:r>
            <a:r>
              <a:rPr lang="en-US" sz="2800" dirty="0"/>
              <a:t>and environmental characteristics that make up the regulatory institution will be general ones, rather than rules, procedures, or practices specifically directed at regulatory decision making and </a:t>
            </a:r>
            <a:r>
              <a:rPr lang="en-US" sz="2800" dirty="0" err="1"/>
              <a:t>behaviour</a:t>
            </a:r>
            <a:r>
              <a:rPr lang="en-US" sz="2800" dirty="0"/>
              <a:t>. All the various rules, procedures, and practices related to regulation will, for simplicity, be referred to here as ― regulatory policy. </a:t>
            </a:r>
            <a:endParaRPr lang="ru-RU" sz="2500" dirty="0">
              <a:solidFill>
                <a:srgbClr val="FF0000"/>
              </a:solidFill>
            </a:endParaRPr>
          </a:p>
        </p:txBody>
      </p:sp>
    </p:spTree>
    <p:extLst>
      <p:ext uri="{BB962C8B-B14F-4D97-AF65-F5344CB8AC3E}">
        <p14:creationId xmlns:p14="http://schemas.microsoft.com/office/powerpoint/2010/main" val="852553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8280920" cy="1080120"/>
          </a:xfrm>
        </p:spPr>
        <p:txBody>
          <a:bodyPr>
            <a:noAutofit/>
          </a:bodyPr>
          <a:lstStyle/>
          <a:p>
            <a:pPr algn="ctr"/>
            <a:r>
              <a:rPr lang="en-US" sz="2800" dirty="0" smtClean="0"/>
              <a:t>A casual map </a:t>
            </a:r>
            <a:r>
              <a:rPr lang="en-US" sz="2800" dirty="0"/>
              <a:t>of regulation and its effects</a:t>
            </a:r>
          </a:p>
        </p:txBody>
      </p:sp>
      <p:sp>
        <p:nvSpPr>
          <p:cNvPr id="4" name="Прямоугольник 3"/>
          <p:cNvSpPr/>
          <p:nvPr/>
        </p:nvSpPr>
        <p:spPr>
          <a:xfrm>
            <a:off x="611560" y="1741449"/>
            <a:ext cx="7695060" cy="4370427"/>
          </a:xfrm>
          <a:prstGeom prst="rect">
            <a:avLst/>
          </a:prstGeom>
        </p:spPr>
        <p:txBody>
          <a:bodyPr wrap="square">
            <a:spAutoFit/>
          </a:bodyPr>
          <a:lstStyle/>
          <a:p>
            <a:r>
              <a:rPr lang="en-US" sz="2800" b="1" dirty="0"/>
              <a:t>Step B: Regulatory policy. </a:t>
            </a:r>
            <a:endParaRPr lang="en-US" sz="2800" b="1" dirty="0" smtClean="0"/>
          </a:p>
          <a:p>
            <a:r>
              <a:rPr lang="en-US" sz="2500" dirty="0"/>
              <a:t>Regulatory policy includes transparency and consultation rules, such as requirements for public notice of proposed regulations, public access to key meetings, or disclosure of relevant information relied upon by governmental decision makers. Regulatory policy also includes processes for certain types of planning and analysis to be conducted prior to a regulatory decision, such as regulatory impact analysis, cost-benefit analysis, impacts on small businesses or local </a:t>
            </a:r>
            <a:r>
              <a:rPr lang="en-US" sz="2500" dirty="0" smtClean="0"/>
              <a:t>governments.</a:t>
            </a:r>
            <a:endParaRPr lang="ru-RU" sz="2500" dirty="0">
              <a:solidFill>
                <a:srgbClr val="FF0000"/>
              </a:solidFill>
            </a:endParaRPr>
          </a:p>
        </p:txBody>
      </p:sp>
    </p:spTree>
    <p:extLst>
      <p:ext uri="{BB962C8B-B14F-4D97-AF65-F5344CB8AC3E}">
        <p14:creationId xmlns:p14="http://schemas.microsoft.com/office/powerpoint/2010/main" val="2351389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1662</TotalTime>
  <Words>2156</Words>
  <Application>Microsoft Office PowerPoint</Application>
  <PresentationFormat>Экран (4:3)</PresentationFormat>
  <Paragraphs>158</Paragraphs>
  <Slides>44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Эркер</vt:lpstr>
      <vt:lpstr>Презентация PowerPoint</vt:lpstr>
      <vt:lpstr>The importance of Economic Regulation </vt:lpstr>
      <vt:lpstr>three main steps:</vt:lpstr>
      <vt:lpstr>What is regulation?</vt:lpstr>
      <vt:lpstr>A causal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A casual map of regulation and its effects</vt:lpstr>
      <vt:lpstr>The purpose of the Principles for Economic Regulation is to:</vt:lpstr>
      <vt:lpstr>The purpose of the Principles for Economic Regulation is to:</vt:lpstr>
      <vt:lpstr>The purpose of the Principles for Economic Regulation is to:</vt:lpstr>
      <vt:lpstr>The purpose of the Principles for Economic Regulation is to:</vt:lpstr>
      <vt:lpstr>Презентация PowerPoint</vt:lpstr>
      <vt:lpstr>Accountability</vt:lpstr>
      <vt:lpstr>Accountability</vt:lpstr>
      <vt:lpstr>Accountability</vt:lpstr>
      <vt:lpstr>Focus</vt:lpstr>
      <vt:lpstr>Focus</vt:lpstr>
      <vt:lpstr>Focus</vt:lpstr>
      <vt:lpstr>Predictability</vt:lpstr>
      <vt:lpstr>Predictability</vt:lpstr>
      <vt:lpstr>Coherence</vt:lpstr>
      <vt:lpstr>Adaptability</vt:lpstr>
      <vt:lpstr>Efficiency</vt:lpstr>
      <vt:lpstr>Applying the principles </vt:lpstr>
      <vt:lpstr>Applying the principles </vt:lpstr>
      <vt:lpstr>Applying the principles </vt:lpstr>
      <vt:lpstr>Applying the principles </vt:lpstr>
      <vt:lpstr>Applying the principles </vt:lpstr>
      <vt:lpstr>Applying the principles </vt:lpstr>
      <vt:lpstr>Applying the principles </vt:lpstr>
      <vt:lpstr>Applying the principles </vt:lpstr>
      <vt:lpstr>Applying the principles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economics</dc:title>
  <dc:creator>Ирина А. Скрипиль</dc:creator>
  <cp:lastModifiedBy>Ирина А. Скрипиль</cp:lastModifiedBy>
  <cp:revision>124</cp:revision>
  <cp:lastPrinted>2015-04-06T12:00:33Z</cp:lastPrinted>
  <dcterms:created xsi:type="dcterms:W3CDTF">2015-03-16T13:28:04Z</dcterms:created>
  <dcterms:modified xsi:type="dcterms:W3CDTF">2015-04-06T13:34:44Z</dcterms:modified>
</cp:coreProperties>
</file>