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D94B21-692B-4D76-A569-C5E3D9C55C8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551656-5372-4516-81B4-107C856FBB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</a:rPr>
              <a:t>Economic Policy</a:t>
            </a:r>
            <a:endParaRPr lang="ru-RU" sz="5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Dr. Irina </a:t>
            </a:r>
            <a:r>
              <a:rPr lang="en-US" dirty="0" err="1" smtClean="0"/>
              <a:t>Skripil</a:t>
            </a:r>
            <a:r>
              <a:rPr lang="en-US" dirty="0"/>
              <a:t>,</a:t>
            </a:r>
            <a:endParaRPr lang="en-US" dirty="0" smtClean="0"/>
          </a:p>
          <a:p>
            <a:pPr algn="r"/>
            <a:r>
              <a:rPr lang="en-US" dirty="0" smtClean="0"/>
              <a:t>Associate professor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73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Characteristics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of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Wealth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It</a:t>
            </a:r>
            <a:r>
              <a:rPr lang="ru-RU" dirty="0" smtClean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possess</a:t>
            </a:r>
            <a:r>
              <a:rPr lang="ru-RU" dirty="0"/>
              <a:t> </a:t>
            </a:r>
            <a:r>
              <a:rPr lang="ru-RU" dirty="0" err="1"/>
              <a:t>utility</a:t>
            </a:r>
            <a:r>
              <a:rPr lang="ru-RU" dirty="0"/>
              <a:t>.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satisfy</a:t>
            </a:r>
            <a:r>
              <a:rPr lang="ru-RU" dirty="0"/>
              <a:t> a </a:t>
            </a:r>
            <a:r>
              <a:rPr lang="ru-RU" dirty="0" err="1"/>
              <a:t>want</a:t>
            </a:r>
            <a:r>
              <a:rPr lang="ru-RU" dirty="0"/>
              <a:t>.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Marshall</a:t>
            </a:r>
            <a:r>
              <a:rPr lang="ru-RU" dirty="0"/>
              <a:t> </a:t>
            </a:r>
            <a:r>
              <a:rPr lang="ru-RU" dirty="0" err="1"/>
              <a:t>says</a:t>
            </a:r>
            <a:r>
              <a:rPr lang="ru-RU" dirty="0"/>
              <a:t> “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desirable</a:t>
            </a:r>
            <a:r>
              <a:rPr lang="ru-RU" dirty="0"/>
              <a:t>”.</a:t>
            </a:r>
          </a:p>
          <a:p>
            <a:r>
              <a:rPr lang="ru-RU" dirty="0" err="1" smtClean="0"/>
              <a:t>It</a:t>
            </a:r>
            <a:r>
              <a:rPr lang="ru-RU" dirty="0" smtClean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limited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supply</a:t>
            </a:r>
            <a:r>
              <a:rPr lang="ru-RU" dirty="0"/>
              <a:t>.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example</a:t>
            </a:r>
            <a:r>
              <a:rPr lang="ru-RU" dirty="0"/>
              <a:t>, </a:t>
            </a:r>
            <a:r>
              <a:rPr lang="ru-RU" dirty="0" err="1"/>
              <a:t>air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sunshine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essential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life</a:t>
            </a:r>
            <a:r>
              <a:rPr lang="ru-RU" dirty="0"/>
              <a:t>.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cannot</a:t>
            </a:r>
            <a:r>
              <a:rPr lang="ru-RU" dirty="0"/>
              <a:t> </a:t>
            </a:r>
            <a:r>
              <a:rPr lang="ru-RU" dirty="0" err="1"/>
              <a:t>live</a:t>
            </a:r>
            <a:r>
              <a:rPr lang="ru-RU" dirty="0"/>
              <a:t> </a:t>
            </a:r>
            <a:r>
              <a:rPr lang="ru-RU" dirty="0" err="1"/>
              <a:t>without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.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consider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wealth</a:t>
            </a:r>
            <a:r>
              <a:rPr lang="ru-RU" dirty="0"/>
              <a:t> </a:t>
            </a:r>
            <a:r>
              <a:rPr lang="ru-RU" dirty="0" err="1"/>
              <a:t>because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available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large</a:t>
            </a:r>
            <a:r>
              <a:rPr lang="ru-RU" dirty="0"/>
              <a:t> </a:t>
            </a:r>
            <a:r>
              <a:rPr lang="ru-RU" dirty="0" err="1"/>
              <a:t>quantities</a:t>
            </a:r>
            <a:r>
              <a:rPr lang="ru-RU" dirty="0"/>
              <a:t>. </a:t>
            </a:r>
            <a:r>
              <a:rPr lang="ru-RU" dirty="0" err="1"/>
              <a:t>Such</a:t>
            </a:r>
            <a:r>
              <a:rPr lang="ru-RU" dirty="0"/>
              <a:t> </a:t>
            </a:r>
            <a:r>
              <a:rPr lang="ru-RU" dirty="0" err="1"/>
              <a:t>goods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known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free</a:t>
            </a:r>
            <a:r>
              <a:rPr lang="ru-RU" dirty="0"/>
              <a:t> </a:t>
            </a:r>
            <a:r>
              <a:rPr lang="ru-RU" dirty="0" err="1"/>
              <a:t>goods</a:t>
            </a:r>
            <a:r>
              <a:rPr lang="ru-RU" dirty="0"/>
              <a:t>.</a:t>
            </a:r>
          </a:p>
          <a:p>
            <a:r>
              <a:rPr lang="ru-RU" dirty="0" err="1" smtClean="0"/>
              <a:t>Wealth</a:t>
            </a:r>
            <a:r>
              <a:rPr lang="ru-RU" dirty="0" smtClean="0"/>
              <a:t> </a:t>
            </a:r>
            <a:r>
              <a:rPr lang="ru-RU" dirty="0" err="1"/>
              <a:t>should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transferable</a:t>
            </a:r>
            <a:r>
              <a:rPr lang="ru-RU" dirty="0"/>
              <a:t>.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,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should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possible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us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ownership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person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another</a:t>
            </a:r>
            <a:r>
              <a:rPr lang="ru-RU" dirty="0"/>
              <a:t>.</a:t>
            </a:r>
          </a:p>
          <a:p>
            <a:r>
              <a:rPr lang="ru-RU" dirty="0" err="1" smtClean="0"/>
              <a:t>It</a:t>
            </a:r>
            <a:r>
              <a:rPr lang="ru-RU" dirty="0" smtClean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money</a:t>
            </a:r>
            <a:r>
              <a:rPr lang="ru-RU" dirty="0"/>
              <a:t> </a:t>
            </a:r>
            <a:r>
              <a:rPr lang="ru-RU" dirty="0" err="1"/>
              <a:t>value</a:t>
            </a:r>
            <a:r>
              <a:rPr lang="ru-RU" dirty="0"/>
              <a:t>. </a:t>
            </a:r>
          </a:p>
          <a:p>
            <a:r>
              <a:rPr lang="ru-RU" dirty="0" err="1" smtClean="0"/>
              <a:t>It</a:t>
            </a:r>
            <a:r>
              <a:rPr lang="ru-RU" dirty="0" smtClean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external</a:t>
            </a:r>
            <a:r>
              <a:rPr lang="ru-RU" dirty="0"/>
              <a:t>.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example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goodwill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company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external</a:t>
            </a:r>
            <a:r>
              <a:rPr lang="ru-RU" dirty="0"/>
              <a:t> </a:t>
            </a:r>
            <a:r>
              <a:rPr lang="ru-RU" dirty="0" err="1"/>
              <a:t>wealth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10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</a:rPr>
              <a:t>Classification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of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Wealth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a</a:t>
            </a:r>
            <a:r>
              <a:rPr lang="ru-RU" sz="4000" dirty="0"/>
              <a:t>) </a:t>
            </a:r>
            <a:r>
              <a:rPr lang="ru-RU" sz="4000" dirty="0" err="1"/>
              <a:t>personal</a:t>
            </a:r>
            <a:r>
              <a:rPr lang="ru-RU" sz="4000" dirty="0"/>
              <a:t> </a:t>
            </a:r>
            <a:r>
              <a:rPr lang="ru-RU" sz="4000" dirty="0" err="1"/>
              <a:t>wealth</a:t>
            </a:r>
            <a:r>
              <a:rPr lang="ru-RU" sz="4000" dirty="0"/>
              <a:t> (</a:t>
            </a:r>
            <a:r>
              <a:rPr lang="ru-RU" sz="4000" dirty="0" err="1"/>
              <a:t>individual</a:t>
            </a:r>
            <a:r>
              <a:rPr lang="ru-RU" sz="4000" dirty="0"/>
              <a:t> </a:t>
            </a:r>
            <a:r>
              <a:rPr lang="ru-RU" sz="4000" dirty="0" err="1"/>
              <a:t>wealth</a:t>
            </a:r>
            <a:r>
              <a:rPr lang="ru-RU" sz="4000" dirty="0"/>
              <a:t>)</a:t>
            </a:r>
          </a:p>
          <a:p>
            <a:r>
              <a:rPr lang="ru-RU" sz="4000" dirty="0"/>
              <a:t>b) </a:t>
            </a:r>
            <a:r>
              <a:rPr lang="ru-RU" sz="4000" dirty="0" err="1"/>
              <a:t>social</a:t>
            </a:r>
            <a:r>
              <a:rPr lang="ru-RU" sz="4000" dirty="0"/>
              <a:t> </a:t>
            </a:r>
            <a:r>
              <a:rPr lang="ru-RU" sz="4000" dirty="0" err="1"/>
              <a:t>wealth</a:t>
            </a:r>
            <a:r>
              <a:rPr lang="ru-RU" sz="4000" dirty="0"/>
              <a:t> (</a:t>
            </a:r>
            <a:r>
              <a:rPr lang="ru-RU" sz="4000" dirty="0" err="1"/>
              <a:t>collective</a:t>
            </a:r>
            <a:r>
              <a:rPr lang="ru-RU" sz="4000" dirty="0"/>
              <a:t> </a:t>
            </a:r>
            <a:r>
              <a:rPr lang="ru-RU" sz="4000" dirty="0" err="1"/>
              <a:t>wealth</a:t>
            </a:r>
            <a:r>
              <a:rPr lang="ru-RU" sz="4000" dirty="0"/>
              <a:t>), </a:t>
            </a:r>
          </a:p>
          <a:p>
            <a:r>
              <a:rPr lang="ru-RU" sz="4000" dirty="0"/>
              <a:t>c) </a:t>
            </a:r>
            <a:r>
              <a:rPr lang="ru-RU" sz="4000" dirty="0" err="1"/>
              <a:t>national</a:t>
            </a:r>
            <a:r>
              <a:rPr lang="ru-RU" sz="4000" dirty="0"/>
              <a:t> </a:t>
            </a:r>
            <a:r>
              <a:rPr lang="ru-RU" sz="4000" dirty="0" err="1"/>
              <a:t>wealth</a:t>
            </a:r>
            <a:r>
              <a:rPr lang="ru-RU" sz="4000" dirty="0"/>
              <a:t> (a + b) </a:t>
            </a:r>
            <a:r>
              <a:rPr lang="ru-RU" sz="4000" dirty="0" err="1"/>
              <a:t>and</a:t>
            </a:r>
            <a:endParaRPr lang="ru-RU" sz="4000" dirty="0"/>
          </a:p>
          <a:p>
            <a:r>
              <a:rPr lang="ru-RU" sz="4000" dirty="0"/>
              <a:t>d) </a:t>
            </a:r>
            <a:r>
              <a:rPr lang="ru-RU" sz="4000" dirty="0" err="1"/>
              <a:t>cosmopolitan</a:t>
            </a:r>
            <a:r>
              <a:rPr lang="ru-RU" sz="4000" dirty="0"/>
              <a:t> </a:t>
            </a:r>
            <a:r>
              <a:rPr lang="ru-RU" sz="4000" dirty="0" err="1"/>
              <a:t>wealth</a:t>
            </a:r>
            <a:r>
              <a:rPr lang="ru-RU" sz="4000" dirty="0"/>
              <a:t> (</a:t>
            </a:r>
            <a:r>
              <a:rPr lang="ru-RU" sz="4000" dirty="0" err="1"/>
              <a:t>e.g</a:t>
            </a:r>
            <a:r>
              <a:rPr lang="ru-RU" sz="4000" dirty="0"/>
              <a:t>. </a:t>
            </a:r>
            <a:r>
              <a:rPr lang="ru-RU" sz="4000" dirty="0" err="1"/>
              <a:t>ocean</a:t>
            </a:r>
            <a:r>
              <a:rPr lang="ru-RU" sz="400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10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i="1" dirty="0" err="1" smtClean="0">
                <a:solidFill>
                  <a:schemeClr val="tx1"/>
                </a:solidFill>
              </a:rPr>
              <a:t>Goods</a:t>
            </a:r>
            <a:endParaRPr lang="ru-RU" sz="50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000" dirty="0" err="1" smtClean="0"/>
              <a:t>Goods</a:t>
            </a:r>
            <a:r>
              <a:rPr lang="ru-RU" sz="5000" dirty="0" smtClean="0"/>
              <a:t> </a:t>
            </a:r>
            <a:r>
              <a:rPr lang="ru-RU" sz="5000" dirty="0" err="1"/>
              <a:t>may</a:t>
            </a:r>
            <a:r>
              <a:rPr lang="ru-RU" sz="5000" dirty="0"/>
              <a:t> </a:t>
            </a:r>
            <a:r>
              <a:rPr lang="ru-RU" sz="5000" dirty="0" err="1"/>
              <a:t>be</a:t>
            </a:r>
            <a:r>
              <a:rPr lang="ru-RU" sz="5000" dirty="0"/>
              <a:t> </a:t>
            </a:r>
            <a:r>
              <a:rPr lang="ru-RU" sz="5000" dirty="0" err="1"/>
              <a:t>further</a:t>
            </a:r>
            <a:r>
              <a:rPr lang="ru-RU" sz="5000" dirty="0"/>
              <a:t> </a:t>
            </a:r>
            <a:r>
              <a:rPr lang="ru-RU" sz="5000" dirty="0" err="1"/>
              <a:t>classified</a:t>
            </a:r>
            <a:r>
              <a:rPr lang="ru-RU" sz="5000" dirty="0"/>
              <a:t> </a:t>
            </a:r>
            <a:r>
              <a:rPr lang="ru-RU" sz="5000" dirty="0" err="1"/>
              <a:t>into</a:t>
            </a:r>
            <a:r>
              <a:rPr lang="ru-RU" sz="5000" dirty="0"/>
              <a:t> </a:t>
            </a:r>
            <a:r>
              <a:rPr lang="en-US" sz="5000" dirty="0"/>
              <a:t>:</a:t>
            </a:r>
            <a:endParaRPr lang="ru-RU" sz="5000" dirty="0"/>
          </a:p>
          <a:p>
            <a:r>
              <a:rPr lang="ru-RU" sz="5000" dirty="0" err="1" smtClean="0"/>
              <a:t>consumers</a:t>
            </a:r>
            <a:r>
              <a:rPr lang="ru-RU" sz="5000" dirty="0" smtClean="0"/>
              <a:t> </a:t>
            </a:r>
            <a:r>
              <a:rPr lang="ru-RU" sz="5000" dirty="0" err="1" smtClean="0"/>
              <a:t>goods</a:t>
            </a:r>
            <a:r>
              <a:rPr lang="en-US" sz="5000" dirty="0" smtClean="0"/>
              <a:t>:</a:t>
            </a:r>
            <a:r>
              <a:rPr lang="ru-RU" sz="5000" dirty="0" smtClean="0"/>
              <a:t> </a:t>
            </a:r>
            <a:r>
              <a:rPr lang="ru-RU" sz="5000" dirty="0" err="1" smtClean="0"/>
              <a:t>per</a:t>
            </a:r>
            <a:r>
              <a:rPr lang="en-US" sz="5000" dirty="0" err="1" smtClean="0"/>
              <a:t>i</a:t>
            </a:r>
            <a:r>
              <a:rPr lang="ru-RU" sz="5000" dirty="0" err="1" smtClean="0"/>
              <a:t>shable</a:t>
            </a:r>
            <a:r>
              <a:rPr lang="ru-RU" sz="5000" dirty="0" smtClean="0"/>
              <a:t> </a:t>
            </a:r>
            <a:r>
              <a:rPr lang="en-US" sz="5000" dirty="0" smtClean="0"/>
              <a:t>and </a:t>
            </a:r>
            <a:r>
              <a:rPr lang="ru-RU" sz="5000" dirty="0" smtClean="0"/>
              <a:t>d</a:t>
            </a:r>
            <a:r>
              <a:rPr lang="en-US" sz="5000" dirty="0"/>
              <a:t>u</a:t>
            </a:r>
            <a:r>
              <a:rPr lang="ru-RU" sz="5000" dirty="0" err="1" smtClean="0"/>
              <a:t>rable</a:t>
            </a:r>
            <a:r>
              <a:rPr lang="en-US" sz="5000" dirty="0" smtClean="0"/>
              <a:t> </a:t>
            </a:r>
            <a:r>
              <a:rPr lang="ru-RU" sz="5000" dirty="0" err="1" smtClean="0"/>
              <a:t>goods</a:t>
            </a:r>
            <a:r>
              <a:rPr lang="en-US" sz="5000" dirty="0"/>
              <a:t>,</a:t>
            </a:r>
            <a:endParaRPr lang="en-US" sz="5000" dirty="0" smtClean="0"/>
          </a:p>
          <a:p>
            <a:r>
              <a:rPr lang="ru-RU" sz="5000" dirty="0" err="1" smtClean="0"/>
              <a:t>producers</a:t>
            </a:r>
            <a:r>
              <a:rPr lang="ru-RU" sz="5000" dirty="0" smtClean="0"/>
              <a:t> </a:t>
            </a:r>
            <a:r>
              <a:rPr lang="ru-RU" sz="5000" dirty="0" err="1"/>
              <a:t>goods</a:t>
            </a:r>
            <a:r>
              <a:rPr lang="ru-RU" sz="50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5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endParaRPr lang="ru-RU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</a:t>
            </a:r>
            <a:r>
              <a:rPr lang="ru-RU" dirty="0" err="1" smtClean="0"/>
              <a:t>wo</a:t>
            </a:r>
            <a:r>
              <a:rPr lang="ru-RU" dirty="0" smtClean="0"/>
              <a:t> </a:t>
            </a:r>
            <a:r>
              <a:rPr lang="ru-RU" dirty="0" err="1"/>
              <a:t>kinds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 smtClean="0"/>
              <a:t>income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ru-RU" dirty="0" err="1" smtClean="0"/>
              <a:t>money</a:t>
            </a:r>
            <a:r>
              <a:rPr lang="ru-RU" dirty="0" smtClean="0"/>
              <a:t> </a:t>
            </a:r>
            <a:r>
              <a:rPr lang="ru-RU" dirty="0" err="1" smtClean="0"/>
              <a:t>income</a:t>
            </a:r>
            <a:r>
              <a:rPr lang="en-US" dirty="0" smtClean="0"/>
              <a:t> (</a:t>
            </a:r>
            <a:r>
              <a:rPr lang="ru-RU" dirty="0" err="1"/>
              <a:t>nominal</a:t>
            </a:r>
            <a:r>
              <a:rPr lang="ru-RU" dirty="0"/>
              <a:t> </a:t>
            </a:r>
            <a:r>
              <a:rPr lang="ru-RU" dirty="0" err="1" smtClean="0"/>
              <a:t>income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2) r</a:t>
            </a:r>
            <a:r>
              <a:rPr lang="ru-RU" dirty="0" err="1" smtClean="0"/>
              <a:t>eal</a:t>
            </a:r>
            <a:r>
              <a:rPr lang="ru-RU" dirty="0" smtClean="0"/>
              <a:t> </a:t>
            </a:r>
            <a:r>
              <a:rPr lang="ru-RU" dirty="0" err="1" smtClean="0"/>
              <a:t>Income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Real</a:t>
            </a:r>
            <a:r>
              <a:rPr lang="ru-RU" dirty="0" smtClean="0"/>
              <a:t> </a:t>
            </a:r>
            <a:r>
              <a:rPr lang="ru-RU" dirty="0" err="1"/>
              <a:t>income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price</a:t>
            </a:r>
            <a:r>
              <a:rPr lang="ru-RU" dirty="0"/>
              <a:t> </a:t>
            </a:r>
            <a:r>
              <a:rPr lang="ru-RU" dirty="0" err="1"/>
              <a:t>adjusted</a:t>
            </a:r>
            <a:r>
              <a:rPr lang="ru-RU" dirty="0"/>
              <a:t> </a:t>
            </a:r>
            <a:r>
              <a:rPr lang="ru-RU" dirty="0" err="1"/>
              <a:t>money</a:t>
            </a:r>
            <a:r>
              <a:rPr lang="ru-RU" dirty="0"/>
              <a:t> </a:t>
            </a:r>
            <a:r>
              <a:rPr lang="ru-RU" dirty="0" err="1"/>
              <a:t>income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National</a:t>
            </a:r>
            <a:r>
              <a:rPr lang="ru-RU" dirty="0" smtClean="0"/>
              <a:t> </a:t>
            </a:r>
            <a:r>
              <a:rPr lang="ru-RU" dirty="0" err="1"/>
              <a:t>Income</a:t>
            </a:r>
            <a:r>
              <a:rPr lang="ru-RU" dirty="0"/>
              <a:t> : </a:t>
            </a:r>
            <a:r>
              <a:rPr lang="ru-RU" dirty="0" err="1"/>
              <a:t>National</a:t>
            </a:r>
            <a:r>
              <a:rPr lang="ru-RU" dirty="0"/>
              <a:t> </a:t>
            </a:r>
            <a:r>
              <a:rPr lang="ru-RU" dirty="0" err="1"/>
              <a:t>income</a:t>
            </a:r>
            <a:r>
              <a:rPr lang="ru-RU" dirty="0"/>
              <a:t> </a:t>
            </a:r>
            <a:r>
              <a:rPr lang="ru-RU" dirty="0" err="1"/>
              <a:t>refers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value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commodities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services</a:t>
            </a:r>
            <a:r>
              <a:rPr lang="ru-RU" dirty="0"/>
              <a:t> </a:t>
            </a:r>
            <a:r>
              <a:rPr lang="ru-RU" dirty="0" err="1"/>
              <a:t>produced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a </a:t>
            </a:r>
            <a:r>
              <a:rPr lang="ru-RU" dirty="0" err="1"/>
              <a:t>country</a:t>
            </a:r>
            <a:r>
              <a:rPr lang="ru-RU" dirty="0"/>
              <a:t> </a:t>
            </a:r>
            <a:r>
              <a:rPr lang="ru-RU" dirty="0" err="1"/>
              <a:t>during</a:t>
            </a:r>
            <a:r>
              <a:rPr lang="ru-RU" dirty="0"/>
              <a:t> a </a:t>
            </a:r>
            <a:r>
              <a:rPr lang="ru-RU" dirty="0" err="1"/>
              <a:t>year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err="1"/>
              <a:t>Marshall</a:t>
            </a:r>
            <a:r>
              <a:rPr lang="ru-RU" dirty="0"/>
              <a:t> </a:t>
            </a:r>
            <a:r>
              <a:rPr lang="ru-RU" dirty="0" err="1"/>
              <a:t>defined</a:t>
            </a:r>
            <a:r>
              <a:rPr lang="ru-RU" dirty="0"/>
              <a:t> </a:t>
            </a:r>
            <a:r>
              <a:rPr lang="ru-RU" dirty="0" err="1"/>
              <a:t>national</a:t>
            </a:r>
            <a:r>
              <a:rPr lang="ru-RU" dirty="0"/>
              <a:t> </a:t>
            </a:r>
            <a:r>
              <a:rPr lang="ru-RU" dirty="0" err="1"/>
              <a:t>income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follows</a:t>
            </a:r>
            <a:r>
              <a:rPr lang="ru-RU" dirty="0"/>
              <a:t> : “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labour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capital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country</a:t>
            </a:r>
            <a:r>
              <a:rPr lang="ru-RU" dirty="0"/>
              <a:t> </a:t>
            </a:r>
            <a:r>
              <a:rPr lang="ru-RU" dirty="0" err="1"/>
              <a:t>acting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natural</a:t>
            </a:r>
            <a:r>
              <a:rPr lang="ru-RU" dirty="0"/>
              <a:t> </a:t>
            </a:r>
            <a:r>
              <a:rPr lang="ru-RU" dirty="0" err="1"/>
              <a:t>resources</a:t>
            </a:r>
            <a:r>
              <a:rPr lang="ru-RU" dirty="0"/>
              <a:t> </a:t>
            </a:r>
            <a:r>
              <a:rPr lang="ru-RU" dirty="0" err="1"/>
              <a:t>produce</a:t>
            </a:r>
            <a:r>
              <a:rPr lang="ru-RU" dirty="0"/>
              <a:t> </a:t>
            </a:r>
            <a:r>
              <a:rPr lang="ru-RU" dirty="0" err="1"/>
              <a:t>annually</a:t>
            </a:r>
            <a:r>
              <a:rPr lang="ru-RU" dirty="0"/>
              <a:t> a </a:t>
            </a:r>
            <a:r>
              <a:rPr lang="ru-RU" dirty="0" err="1"/>
              <a:t>certain</a:t>
            </a:r>
            <a:r>
              <a:rPr lang="ru-RU" dirty="0"/>
              <a:t> </a:t>
            </a:r>
            <a:r>
              <a:rPr lang="ru-RU" dirty="0" err="1"/>
              <a:t>net</a:t>
            </a:r>
            <a:r>
              <a:rPr lang="ru-RU" dirty="0"/>
              <a:t> </a:t>
            </a:r>
            <a:r>
              <a:rPr lang="ru-RU" dirty="0" err="1"/>
              <a:t>aggregate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commodities</a:t>
            </a:r>
            <a:r>
              <a:rPr lang="ru-RU" dirty="0"/>
              <a:t>, </a:t>
            </a:r>
            <a:r>
              <a:rPr lang="ru-RU" dirty="0" err="1"/>
              <a:t>material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immaterial</a:t>
            </a:r>
            <a:r>
              <a:rPr lang="ru-RU" dirty="0"/>
              <a:t>, </a:t>
            </a:r>
            <a:r>
              <a:rPr lang="ru-RU" dirty="0" err="1"/>
              <a:t>including</a:t>
            </a:r>
            <a:r>
              <a:rPr lang="ru-RU" dirty="0"/>
              <a:t> </a:t>
            </a:r>
            <a:r>
              <a:rPr lang="ru-RU" dirty="0" err="1"/>
              <a:t>services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kinds</a:t>
            </a:r>
            <a:r>
              <a:rPr lang="ru-RU" dirty="0"/>
              <a:t>……… </a:t>
            </a:r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true</a:t>
            </a:r>
            <a:r>
              <a:rPr lang="ru-RU" dirty="0"/>
              <a:t> </a:t>
            </a:r>
            <a:r>
              <a:rPr lang="ru-RU" dirty="0" err="1"/>
              <a:t>net</a:t>
            </a:r>
            <a:r>
              <a:rPr lang="ru-RU" dirty="0"/>
              <a:t> </a:t>
            </a:r>
            <a:r>
              <a:rPr lang="ru-RU" dirty="0" err="1"/>
              <a:t>annual</a:t>
            </a:r>
            <a:r>
              <a:rPr lang="ru-RU" dirty="0"/>
              <a:t> </a:t>
            </a:r>
            <a:r>
              <a:rPr lang="ru-RU" dirty="0" err="1"/>
              <a:t>income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revenue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country</a:t>
            </a:r>
            <a:r>
              <a:rPr lang="ru-RU" dirty="0"/>
              <a:t>,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national</a:t>
            </a:r>
            <a:r>
              <a:rPr lang="ru-RU" dirty="0"/>
              <a:t> </a:t>
            </a:r>
            <a:r>
              <a:rPr lang="ru-RU" dirty="0" err="1"/>
              <a:t>dividend</a:t>
            </a:r>
            <a:r>
              <a:rPr lang="ru-R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27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dirty="0" err="1" smtClean="0">
                <a:solidFill>
                  <a:schemeClr val="tx1"/>
                </a:solidFill>
              </a:rPr>
              <a:t>Value</a:t>
            </a:r>
            <a:endParaRPr lang="ru-RU" sz="5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term</a:t>
            </a:r>
            <a:r>
              <a:rPr lang="ru-RU" dirty="0"/>
              <a:t> “</a:t>
            </a:r>
            <a:r>
              <a:rPr lang="ru-RU" dirty="0" err="1"/>
              <a:t>value</a:t>
            </a:r>
            <a:r>
              <a:rPr lang="ru-RU" dirty="0"/>
              <a:t>” </a:t>
            </a:r>
            <a:r>
              <a:rPr lang="ru-RU" dirty="0" err="1"/>
              <a:t>refers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exchange</a:t>
            </a:r>
            <a:r>
              <a:rPr lang="ru-RU" dirty="0"/>
              <a:t> </a:t>
            </a:r>
            <a:r>
              <a:rPr lang="ru-RU" dirty="0" err="1"/>
              <a:t>qualities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good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According</a:t>
            </a:r>
            <a:r>
              <a:rPr lang="ru-RU" dirty="0" smtClean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Marshall</a:t>
            </a:r>
            <a:r>
              <a:rPr lang="ru-RU" dirty="0"/>
              <a:t>, “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term</a:t>
            </a:r>
            <a:r>
              <a:rPr lang="ru-RU" dirty="0"/>
              <a:t> </a:t>
            </a:r>
            <a:r>
              <a:rPr lang="ru-RU" dirty="0" err="1"/>
              <a:t>value</a:t>
            </a:r>
            <a:r>
              <a:rPr lang="ru-RU" dirty="0"/>
              <a:t>,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relative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expresses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relation</a:t>
            </a:r>
            <a:r>
              <a:rPr lang="ru-RU" dirty="0"/>
              <a:t> </a:t>
            </a:r>
            <a:r>
              <a:rPr lang="ru-RU" dirty="0" err="1"/>
              <a:t>between</a:t>
            </a:r>
            <a:r>
              <a:rPr lang="ru-RU" dirty="0"/>
              <a:t> </a:t>
            </a:r>
            <a:r>
              <a:rPr lang="ru-RU" dirty="0" err="1"/>
              <a:t>two</a:t>
            </a:r>
            <a:r>
              <a:rPr lang="ru-RU" dirty="0"/>
              <a:t> </a:t>
            </a:r>
            <a:r>
              <a:rPr lang="ru-RU" dirty="0" err="1"/>
              <a:t>things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a </a:t>
            </a:r>
            <a:r>
              <a:rPr lang="ru-RU" dirty="0" err="1"/>
              <a:t>particular</a:t>
            </a:r>
            <a:r>
              <a:rPr lang="ru-RU" dirty="0"/>
              <a:t> </a:t>
            </a:r>
            <a:r>
              <a:rPr lang="ru-RU" dirty="0" err="1"/>
              <a:t>place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time</a:t>
            </a:r>
            <a:r>
              <a:rPr lang="ru-RU" dirty="0"/>
              <a:t>”.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Value</a:t>
            </a:r>
            <a:r>
              <a:rPr lang="ru-RU" dirty="0" smtClean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two</a:t>
            </a:r>
            <a:r>
              <a:rPr lang="ru-RU" dirty="0"/>
              <a:t> </a:t>
            </a:r>
            <a:r>
              <a:rPr lang="ru-RU" dirty="0" err="1" smtClean="0"/>
              <a:t>kinds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ru-RU" dirty="0" err="1" smtClean="0"/>
              <a:t>value</a:t>
            </a:r>
            <a:r>
              <a:rPr lang="ru-RU" dirty="0" smtClean="0"/>
              <a:t>–</a:t>
            </a:r>
            <a:r>
              <a:rPr lang="ru-RU" dirty="0" err="1" smtClean="0"/>
              <a:t>in</a:t>
            </a:r>
            <a:r>
              <a:rPr lang="ru-RU" dirty="0" smtClean="0"/>
              <a:t>–</a:t>
            </a:r>
            <a:r>
              <a:rPr lang="ru-RU" dirty="0" err="1" smtClean="0"/>
              <a:t>use</a:t>
            </a:r>
            <a:r>
              <a:rPr lang="ru-RU" dirty="0" smtClean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 smtClean="0"/>
              <a:t>value</a:t>
            </a:r>
            <a:r>
              <a:rPr lang="ru-RU" dirty="0" smtClean="0"/>
              <a:t>–</a:t>
            </a:r>
            <a:r>
              <a:rPr lang="ru-RU" dirty="0" err="1" smtClean="0"/>
              <a:t>in</a:t>
            </a:r>
            <a:r>
              <a:rPr lang="ru-RU" dirty="0"/>
              <a:t>– </a:t>
            </a:r>
            <a:r>
              <a:rPr lang="ru-RU" dirty="0" err="1"/>
              <a:t>exchange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96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err="1" smtClean="0"/>
              <a:t>Price</a:t>
            </a:r>
            <a:endParaRPr lang="en-US" sz="4000" b="1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Generally</a:t>
            </a:r>
            <a:r>
              <a:rPr lang="ru-RU" dirty="0"/>
              <a:t>, </a:t>
            </a:r>
            <a:r>
              <a:rPr lang="ru-RU" dirty="0" err="1"/>
              <a:t>economists</a:t>
            </a:r>
            <a:r>
              <a:rPr lang="ru-RU" dirty="0"/>
              <a:t> </a:t>
            </a:r>
            <a:r>
              <a:rPr lang="ru-RU" dirty="0" err="1"/>
              <a:t>make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distinction</a:t>
            </a:r>
            <a:r>
              <a:rPr lang="ru-RU" dirty="0"/>
              <a:t> </a:t>
            </a:r>
            <a:r>
              <a:rPr lang="ru-RU" dirty="0" err="1"/>
              <a:t>between</a:t>
            </a:r>
            <a:r>
              <a:rPr lang="ru-RU" dirty="0"/>
              <a:t> </a:t>
            </a:r>
            <a:r>
              <a:rPr lang="ru-RU" dirty="0" err="1"/>
              <a:t>value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price</a:t>
            </a:r>
            <a:r>
              <a:rPr lang="ru-RU" dirty="0"/>
              <a:t>.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prices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related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another</a:t>
            </a:r>
            <a:r>
              <a:rPr lang="ru-RU" dirty="0"/>
              <a:t>.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form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price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sz="4000" b="1" dirty="0" err="1" smtClean="0"/>
              <a:t>Market</a:t>
            </a:r>
            <a:endParaRPr lang="en-US" sz="4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Markets</a:t>
            </a:r>
            <a:r>
              <a:rPr lang="ru-RU" dirty="0" smtClean="0"/>
              <a:t> </a:t>
            </a:r>
            <a:r>
              <a:rPr lang="ru-RU" dirty="0" err="1" smtClean="0"/>
              <a:t>may</a:t>
            </a:r>
            <a:r>
              <a:rPr lang="ru-RU" dirty="0" smtClean="0"/>
              <a:t> </a:t>
            </a:r>
            <a:r>
              <a:rPr lang="ru-RU" dirty="0" err="1" smtClean="0"/>
              <a:t>be</a:t>
            </a:r>
            <a:r>
              <a:rPr lang="ru-RU" dirty="0" smtClean="0"/>
              <a:t> </a:t>
            </a:r>
            <a:r>
              <a:rPr lang="ru-RU" dirty="0" err="1" smtClean="0"/>
              <a:t>classified</a:t>
            </a:r>
            <a:r>
              <a:rPr lang="ru-RU" dirty="0" smtClean="0"/>
              <a:t> </a:t>
            </a:r>
            <a:r>
              <a:rPr lang="ru-RU" dirty="0" err="1" smtClean="0"/>
              <a:t>according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ru-RU" dirty="0" err="1" smtClean="0"/>
              <a:t>space</a:t>
            </a:r>
            <a:r>
              <a:rPr lang="ru-RU" dirty="0" smtClean="0"/>
              <a:t>, </a:t>
            </a:r>
            <a:r>
              <a:rPr lang="ru-RU" dirty="0" err="1" smtClean="0"/>
              <a:t>time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nature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competition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8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“</a:t>
            </a:r>
            <a:r>
              <a:rPr lang="en-US" sz="4000" dirty="0" smtClean="0"/>
              <a:t>T</a:t>
            </a:r>
            <a:r>
              <a:rPr lang="ru-RU" sz="4000" dirty="0" err="1" smtClean="0"/>
              <a:t>he</a:t>
            </a:r>
            <a:r>
              <a:rPr lang="ru-RU" sz="4000" dirty="0" smtClean="0"/>
              <a:t> </a:t>
            </a:r>
            <a:r>
              <a:rPr lang="ru-RU" sz="4000" dirty="0" err="1"/>
              <a:t>theory</a:t>
            </a:r>
            <a:r>
              <a:rPr lang="ru-RU" sz="4000" dirty="0"/>
              <a:t> </a:t>
            </a:r>
            <a:r>
              <a:rPr lang="ru-RU" sz="4000" dirty="0" err="1"/>
              <a:t>of</a:t>
            </a:r>
            <a:r>
              <a:rPr lang="ru-RU" sz="4000" dirty="0"/>
              <a:t> </a:t>
            </a:r>
            <a:r>
              <a:rPr lang="ru-RU" sz="4000" dirty="0" err="1"/>
              <a:t>economics</a:t>
            </a:r>
            <a:r>
              <a:rPr lang="ru-RU" sz="4000" dirty="0"/>
              <a:t> </a:t>
            </a:r>
            <a:r>
              <a:rPr lang="ru-RU" sz="4000" dirty="0" err="1"/>
              <a:t>does</a:t>
            </a:r>
            <a:r>
              <a:rPr lang="ru-RU" sz="4000" dirty="0"/>
              <a:t> </a:t>
            </a:r>
            <a:r>
              <a:rPr lang="ru-RU" sz="4000" dirty="0" err="1"/>
              <a:t>not</a:t>
            </a:r>
            <a:r>
              <a:rPr lang="ru-RU" sz="4000" dirty="0"/>
              <a:t> </a:t>
            </a:r>
            <a:r>
              <a:rPr lang="ru-RU" sz="4000" dirty="0" err="1"/>
              <a:t>furnish</a:t>
            </a:r>
            <a:r>
              <a:rPr lang="ru-RU" sz="4000" dirty="0"/>
              <a:t> a </a:t>
            </a:r>
            <a:r>
              <a:rPr lang="ru-RU" sz="4000" dirty="0" err="1"/>
              <a:t>body</a:t>
            </a:r>
            <a:r>
              <a:rPr lang="ru-RU" sz="4000" dirty="0"/>
              <a:t> </a:t>
            </a:r>
            <a:r>
              <a:rPr lang="ru-RU" sz="4000" dirty="0" err="1"/>
              <a:t>of</a:t>
            </a:r>
            <a:r>
              <a:rPr lang="ru-RU" sz="4000" dirty="0"/>
              <a:t> </a:t>
            </a:r>
            <a:r>
              <a:rPr lang="ru-RU" sz="4000" dirty="0" err="1"/>
              <a:t>settled</a:t>
            </a:r>
            <a:r>
              <a:rPr lang="ru-RU" sz="4000" dirty="0"/>
              <a:t> </a:t>
            </a:r>
            <a:r>
              <a:rPr lang="ru-RU" sz="4000" dirty="0" err="1"/>
              <a:t>conclusions</a:t>
            </a:r>
            <a:r>
              <a:rPr lang="ru-RU" sz="4000" dirty="0"/>
              <a:t> </a:t>
            </a:r>
            <a:r>
              <a:rPr lang="ru-RU" sz="4000" dirty="0" err="1"/>
              <a:t>immediately</a:t>
            </a:r>
            <a:r>
              <a:rPr lang="ru-RU" sz="4000" dirty="0"/>
              <a:t> </a:t>
            </a:r>
            <a:r>
              <a:rPr lang="ru-RU" sz="4000" dirty="0" err="1"/>
              <a:t>applicable</a:t>
            </a:r>
            <a:r>
              <a:rPr lang="ru-RU" sz="4000" dirty="0"/>
              <a:t> </a:t>
            </a:r>
            <a:r>
              <a:rPr lang="ru-RU" sz="4000" dirty="0" err="1"/>
              <a:t>to</a:t>
            </a:r>
            <a:r>
              <a:rPr lang="ru-RU" sz="4000" dirty="0"/>
              <a:t> </a:t>
            </a:r>
            <a:r>
              <a:rPr lang="ru-RU" sz="4000" dirty="0" err="1"/>
              <a:t>policy</a:t>
            </a:r>
            <a:r>
              <a:rPr lang="ru-RU" sz="4000" dirty="0"/>
              <a:t>. </a:t>
            </a:r>
            <a:r>
              <a:rPr lang="ru-RU" sz="4000" dirty="0" err="1"/>
              <a:t>It</a:t>
            </a:r>
            <a:r>
              <a:rPr lang="ru-RU" sz="4000" dirty="0"/>
              <a:t> </a:t>
            </a:r>
            <a:r>
              <a:rPr lang="ru-RU" sz="4000" dirty="0" err="1"/>
              <a:t>is</a:t>
            </a:r>
            <a:r>
              <a:rPr lang="ru-RU" sz="4000" dirty="0"/>
              <a:t> a </a:t>
            </a:r>
            <a:r>
              <a:rPr lang="ru-RU" sz="4000" dirty="0" err="1"/>
              <a:t>method</a:t>
            </a:r>
            <a:r>
              <a:rPr lang="ru-RU" sz="4000" dirty="0"/>
              <a:t>, </a:t>
            </a:r>
            <a:r>
              <a:rPr lang="ru-RU" sz="4000" dirty="0" err="1"/>
              <a:t>rather</a:t>
            </a:r>
            <a:r>
              <a:rPr lang="ru-RU" sz="4000" dirty="0"/>
              <a:t> </a:t>
            </a:r>
            <a:r>
              <a:rPr lang="ru-RU" sz="4000" dirty="0" err="1"/>
              <a:t>than</a:t>
            </a:r>
            <a:r>
              <a:rPr lang="ru-RU" sz="4000" dirty="0"/>
              <a:t> a </a:t>
            </a:r>
            <a:r>
              <a:rPr lang="ru-RU" sz="4000" dirty="0" err="1"/>
              <a:t>doctrine</a:t>
            </a:r>
            <a:r>
              <a:rPr lang="ru-RU" sz="4000" dirty="0"/>
              <a:t>, </a:t>
            </a:r>
            <a:r>
              <a:rPr lang="ru-RU" sz="4000" dirty="0" err="1"/>
              <a:t>an</a:t>
            </a:r>
            <a:r>
              <a:rPr lang="ru-RU" sz="4000" dirty="0"/>
              <a:t> </a:t>
            </a:r>
            <a:r>
              <a:rPr lang="ru-RU" sz="4000" dirty="0" err="1"/>
              <a:t>apparatus</a:t>
            </a:r>
            <a:r>
              <a:rPr lang="ru-RU" sz="4000" dirty="0"/>
              <a:t> </a:t>
            </a:r>
            <a:r>
              <a:rPr lang="ru-RU" sz="4000" dirty="0" err="1"/>
              <a:t>of</a:t>
            </a:r>
            <a:r>
              <a:rPr lang="ru-RU" sz="4000" dirty="0"/>
              <a:t>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mind</a:t>
            </a:r>
            <a:r>
              <a:rPr lang="ru-RU" sz="4000" dirty="0"/>
              <a:t>, a </a:t>
            </a:r>
            <a:r>
              <a:rPr lang="ru-RU" sz="4000" dirty="0" err="1"/>
              <a:t>technique</a:t>
            </a:r>
            <a:r>
              <a:rPr lang="ru-RU" sz="4000" dirty="0"/>
              <a:t> </a:t>
            </a:r>
            <a:r>
              <a:rPr lang="ru-RU" sz="4000" dirty="0" err="1"/>
              <a:t>of</a:t>
            </a:r>
            <a:r>
              <a:rPr lang="ru-RU" sz="4000" dirty="0"/>
              <a:t> </a:t>
            </a:r>
            <a:r>
              <a:rPr lang="ru-RU" sz="4000" dirty="0" err="1"/>
              <a:t>thinking</a:t>
            </a:r>
            <a:r>
              <a:rPr lang="ru-RU" sz="4000" dirty="0"/>
              <a:t>, </a:t>
            </a:r>
            <a:r>
              <a:rPr lang="ru-RU" sz="4000" dirty="0" err="1"/>
              <a:t>which</a:t>
            </a:r>
            <a:r>
              <a:rPr lang="ru-RU" sz="4000" dirty="0"/>
              <a:t> </a:t>
            </a:r>
            <a:r>
              <a:rPr lang="ru-RU" sz="4000" dirty="0" err="1"/>
              <a:t>helps</a:t>
            </a:r>
            <a:r>
              <a:rPr lang="ru-RU" sz="4000" dirty="0"/>
              <a:t> </a:t>
            </a:r>
            <a:r>
              <a:rPr lang="ru-RU" sz="4000" dirty="0" err="1"/>
              <a:t>its</a:t>
            </a:r>
            <a:r>
              <a:rPr lang="ru-RU" sz="4000" dirty="0"/>
              <a:t> </a:t>
            </a:r>
            <a:r>
              <a:rPr lang="ru-RU" sz="4000" dirty="0" err="1"/>
              <a:t>possessor</a:t>
            </a:r>
            <a:r>
              <a:rPr lang="ru-RU" sz="4000" dirty="0"/>
              <a:t> </a:t>
            </a:r>
            <a:r>
              <a:rPr lang="ru-RU" sz="4000" dirty="0" err="1"/>
              <a:t>to</a:t>
            </a:r>
            <a:r>
              <a:rPr lang="ru-RU" sz="4000" dirty="0"/>
              <a:t> </a:t>
            </a:r>
            <a:r>
              <a:rPr lang="ru-RU" sz="4000" dirty="0" err="1"/>
              <a:t>draw</a:t>
            </a:r>
            <a:r>
              <a:rPr lang="ru-RU" sz="4000" dirty="0"/>
              <a:t> </a:t>
            </a:r>
            <a:r>
              <a:rPr lang="ru-RU" sz="4000" dirty="0" err="1"/>
              <a:t>correct</a:t>
            </a:r>
            <a:r>
              <a:rPr lang="ru-RU" sz="4000" dirty="0"/>
              <a:t> </a:t>
            </a:r>
            <a:r>
              <a:rPr lang="ru-RU" sz="4000" dirty="0" err="1"/>
              <a:t>conclusions</a:t>
            </a:r>
            <a:r>
              <a:rPr lang="ru-RU" sz="4000" dirty="0" smtClean="0"/>
              <a:t>”.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 algn="r">
              <a:buNone/>
            </a:pPr>
            <a:r>
              <a:rPr lang="ru-RU" sz="4000" dirty="0" err="1"/>
              <a:t>Keynes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54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Basic Economic Problems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dirty="0" err="1" smtClean="0"/>
              <a:t>What</a:t>
            </a:r>
            <a:r>
              <a:rPr lang="ru-RU" dirty="0" smtClean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produce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quantities</a:t>
            </a:r>
            <a:r>
              <a:rPr lang="ru-RU" dirty="0"/>
              <a:t> ? </a:t>
            </a:r>
            <a:r>
              <a:rPr lang="ru-RU" dirty="0" err="1"/>
              <a:t>Food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weapons</a:t>
            </a:r>
            <a:r>
              <a:rPr lang="ru-RU" dirty="0"/>
              <a:t>; </a:t>
            </a:r>
            <a:r>
              <a:rPr lang="ru-RU" dirty="0" err="1"/>
              <a:t>if</a:t>
            </a:r>
            <a:r>
              <a:rPr lang="ru-RU" dirty="0"/>
              <a:t> </a:t>
            </a:r>
            <a:r>
              <a:rPr lang="ru-RU" dirty="0" err="1"/>
              <a:t>so</a:t>
            </a:r>
            <a:r>
              <a:rPr lang="ru-RU" dirty="0"/>
              <a:t>,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quantities</a:t>
            </a:r>
            <a:r>
              <a:rPr lang="ru-RU" dirty="0"/>
              <a:t> ?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more</a:t>
            </a:r>
            <a:r>
              <a:rPr lang="ru-RU" dirty="0"/>
              <a:t> </a:t>
            </a:r>
            <a:r>
              <a:rPr lang="ru-RU" dirty="0" err="1"/>
              <a:t>food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less</a:t>
            </a:r>
            <a:r>
              <a:rPr lang="ru-RU" dirty="0"/>
              <a:t> </a:t>
            </a:r>
            <a:r>
              <a:rPr lang="ru-RU" dirty="0" err="1"/>
              <a:t>weapons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vice</a:t>
            </a:r>
            <a:r>
              <a:rPr lang="ru-RU" dirty="0"/>
              <a:t> </a:t>
            </a:r>
            <a:r>
              <a:rPr lang="ru-RU" dirty="0" err="1"/>
              <a:t>versa</a:t>
            </a:r>
            <a:r>
              <a:rPr lang="ru-RU" dirty="0"/>
              <a:t> </a:t>
            </a:r>
            <a:r>
              <a:rPr lang="ru-RU" dirty="0" smtClean="0"/>
              <a:t>?</a:t>
            </a:r>
            <a:endParaRPr lang="en-US" dirty="0" smtClean="0"/>
          </a:p>
          <a:p>
            <a:pPr marL="457200" indent="-45720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How</a:t>
            </a:r>
            <a:r>
              <a:rPr lang="ru-RU" dirty="0"/>
              <a:t> </a:t>
            </a:r>
            <a:r>
              <a:rPr lang="ru-RU" dirty="0" err="1"/>
              <a:t>shall</a:t>
            </a:r>
            <a:r>
              <a:rPr lang="ru-RU" dirty="0"/>
              <a:t> </a:t>
            </a:r>
            <a:r>
              <a:rPr lang="ru-RU" dirty="0" err="1"/>
              <a:t>goods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produced</a:t>
            </a:r>
            <a:r>
              <a:rPr lang="ru-RU" dirty="0"/>
              <a:t>? </a:t>
            </a:r>
            <a:r>
              <a:rPr lang="ru-RU" dirty="0" err="1"/>
              <a:t>Electricity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thermal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hydro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whom</a:t>
            </a:r>
            <a:r>
              <a:rPr lang="ru-RU" dirty="0"/>
              <a:t> </a:t>
            </a:r>
            <a:r>
              <a:rPr lang="ru-RU" dirty="0" err="1"/>
              <a:t>shall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goods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produced</a:t>
            </a:r>
            <a:r>
              <a:rPr lang="ru-RU" dirty="0"/>
              <a:t> ?A </a:t>
            </a:r>
            <a:r>
              <a:rPr lang="ru-RU" dirty="0" err="1"/>
              <a:t>few</a:t>
            </a:r>
            <a:r>
              <a:rPr lang="ru-RU" dirty="0"/>
              <a:t> </a:t>
            </a:r>
            <a:r>
              <a:rPr lang="ru-RU" dirty="0" err="1"/>
              <a:t>rich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many</a:t>
            </a:r>
            <a:r>
              <a:rPr lang="ru-RU" dirty="0"/>
              <a:t> </a:t>
            </a:r>
            <a:r>
              <a:rPr lang="ru-RU" dirty="0" err="1"/>
              <a:t>poor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modest</a:t>
            </a:r>
            <a:r>
              <a:rPr lang="ru-RU" dirty="0"/>
              <a:t> </a:t>
            </a:r>
            <a:r>
              <a:rPr lang="ru-RU" dirty="0" err="1"/>
              <a:t>comfort</a:t>
            </a:r>
            <a:r>
              <a:rPr lang="ru-RU" dirty="0"/>
              <a:t>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309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err="1">
                <a:solidFill>
                  <a:schemeClr val="tx1"/>
                </a:solidFill>
              </a:rPr>
              <a:t>Economic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</a:rPr>
              <a:t>Systems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000" dirty="0"/>
              <a:t>1. </a:t>
            </a:r>
            <a:r>
              <a:rPr lang="ru-RU" sz="5000" dirty="0" err="1"/>
              <a:t>Traditional</a:t>
            </a:r>
            <a:r>
              <a:rPr lang="ru-RU" sz="5000" dirty="0"/>
              <a:t> </a:t>
            </a:r>
            <a:r>
              <a:rPr lang="ru-RU" sz="5000" dirty="0" err="1"/>
              <a:t>Economy</a:t>
            </a:r>
            <a:endParaRPr lang="ru-RU" sz="5000" dirty="0"/>
          </a:p>
          <a:p>
            <a:pPr marL="0" indent="0">
              <a:buNone/>
            </a:pPr>
            <a:r>
              <a:rPr lang="ru-RU" sz="5000" dirty="0"/>
              <a:t>2. </a:t>
            </a:r>
            <a:r>
              <a:rPr lang="ru-RU" sz="5000" dirty="0" err="1"/>
              <a:t>Capitalist</a:t>
            </a:r>
            <a:r>
              <a:rPr lang="ru-RU" sz="5000" dirty="0"/>
              <a:t> </a:t>
            </a:r>
            <a:r>
              <a:rPr lang="ru-RU" sz="5000" dirty="0" err="1"/>
              <a:t>Economy</a:t>
            </a:r>
            <a:endParaRPr lang="ru-RU" sz="5000" dirty="0"/>
          </a:p>
          <a:p>
            <a:pPr marL="0" indent="0">
              <a:buNone/>
            </a:pPr>
            <a:r>
              <a:rPr lang="ru-RU" sz="5000" dirty="0"/>
              <a:t>3. </a:t>
            </a:r>
            <a:r>
              <a:rPr lang="ru-RU" sz="5000" dirty="0" err="1"/>
              <a:t>Socialist</a:t>
            </a:r>
            <a:r>
              <a:rPr lang="ru-RU" sz="5000" dirty="0"/>
              <a:t> </a:t>
            </a:r>
            <a:r>
              <a:rPr lang="ru-RU" sz="5000" dirty="0" err="1"/>
              <a:t>Economy</a:t>
            </a:r>
            <a:endParaRPr lang="ru-RU" sz="5000" dirty="0"/>
          </a:p>
          <a:p>
            <a:pPr marL="0" indent="0">
              <a:buNone/>
            </a:pPr>
            <a:r>
              <a:rPr lang="ru-RU" sz="5000" dirty="0"/>
              <a:t>4. </a:t>
            </a:r>
            <a:r>
              <a:rPr lang="ru-RU" sz="5000" dirty="0" err="1"/>
              <a:t>Mixed</a:t>
            </a:r>
            <a:r>
              <a:rPr lang="ru-RU" sz="5000" dirty="0"/>
              <a:t> </a:t>
            </a:r>
            <a:r>
              <a:rPr lang="ru-RU" sz="5000" dirty="0" err="1"/>
              <a:t>Economy</a:t>
            </a:r>
            <a:endParaRPr lang="ru-RU" sz="5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41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I. </a:t>
            </a:r>
            <a:r>
              <a:rPr lang="ru-RU" b="1" dirty="0" err="1"/>
              <a:t>Traditional</a:t>
            </a:r>
            <a:r>
              <a:rPr lang="ru-RU" b="1" dirty="0"/>
              <a:t> </a:t>
            </a:r>
            <a:r>
              <a:rPr lang="ru-RU" b="1" dirty="0" err="1"/>
              <a:t>Economy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ru-RU" sz="3000" dirty="0" err="1" smtClean="0"/>
              <a:t>It</a:t>
            </a:r>
            <a:r>
              <a:rPr lang="ru-RU" sz="3000" dirty="0" smtClean="0"/>
              <a:t> </a:t>
            </a:r>
            <a:r>
              <a:rPr lang="ru-RU" sz="3000" dirty="0" err="1"/>
              <a:t>produces</a:t>
            </a:r>
            <a:r>
              <a:rPr lang="ru-RU" sz="3000" dirty="0"/>
              <a:t> </a:t>
            </a:r>
            <a:r>
              <a:rPr lang="ru-RU" sz="3000" dirty="0" err="1"/>
              <a:t>exactly</a:t>
            </a:r>
            <a:r>
              <a:rPr lang="ru-RU" sz="3000" dirty="0"/>
              <a:t> </a:t>
            </a:r>
            <a:r>
              <a:rPr lang="ru-RU" sz="3000" dirty="0" err="1"/>
              <a:t>to</a:t>
            </a:r>
            <a:r>
              <a:rPr lang="ru-RU" sz="3000" dirty="0"/>
              <a:t> </a:t>
            </a:r>
            <a:r>
              <a:rPr lang="ru-RU" sz="3000" dirty="0" err="1"/>
              <a:t>its</a:t>
            </a:r>
            <a:r>
              <a:rPr lang="ru-RU" sz="3000" dirty="0"/>
              <a:t> </a:t>
            </a:r>
            <a:r>
              <a:rPr lang="ru-RU" sz="3000" dirty="0" err="1"/>
              <a:t>consumption</a:t>
            </a:r>
            <a:r>
              <a:rPr lang="ru-RU" sz="3000" dirty="0"/>
              <a:t> </a:t>
            </a:r>
            <a:r>
              <a:rPr lang="ru-RU" sz="3000" dirty="0" err="1"/>
              <a:t>requirements</a:t>
            </a:r>
            <a:r>
              <a:rPr lang="ru-RU" sz="3000" dirty="0"/>
              <a:t>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ru-RU" sz="3000" dirty="0" err="1" smtClean="0"/>
              <a:t>It</a:t>
            </a:r>
            <a:r>
              <a:rPr lang="ru-RU" sz="3000" dirty="0" smtClean="0"/>
              <a:t> </a:t>
            </a:r>
            <a:r>
              <a:rPr lang="ru-RU" sz="3000" dirty="0" err="1"/>
              <a:t>is</a:t>
            </a:r>
            <a:r>
              <a:rPr lang="ru-RU" sz="3000" dirty="0"/>
              <a:t> a </a:t>
            </a:r>
            <a:r>
              <a:rPr lang="ru-RU" sz="3000" dirty="0" err="1"/>
              <a:t>subsistence</a:t>
            </a:r>
            <a:r>
              <a:rPr lang="ru-RU" sz="3000" dirty="0"/>
              <a:t> </a:t>
            </a:r>
            <a:r>
              <a:rPr lang="ru-RU" sz="3000" dirty="0" err="1"/>
              <a:t>economy</a:t>
            </a:r>
            <a:r>
              <a:rPr lang="ru-RU" sz="3000" dirty="0"/>
              <a:t>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ru-RU" sz="3000" dirty="0" err="1" smtClean="0"/>
              <a:t>There</a:t>
            </a:r>
            <a:r>
              <a:rPr lang="ru-RU" sz="3000" dirty="0" smtClean="0"/>
              <a:t> </a:t>
            </a:r>
            <a:r>
              <a:rPr lang="ru-RU" sz="3000" dirty="0" err="1"/>
              <a:t>is</a:t>
            </a:r>
            <a:r>
              <a:rPr lang="ru-RU" sz="3000" dirty="0"/>
              <a:t> </a:t>
            </a:r>
            <a:r>
              <a:rPr lang="ru-RU" sz="3000" dirty="0" err="1"/>
              <a:t>not</a:t>
            </a:r>
            <a:r>
              <a:rPr lang="ru-RU" sz="3000" dirty="0"/>
              <a:t> </a:t>
            </a:r>
            <a:r>
              <a:rPr lang="ru-RU" sz="3000" dirty="0" err="1"/>
              <a:t>much</a:t>
            </a:r>
            <a:r>
              <a:rPr lang="ru-RU" sz="3000" dirty="0"/>
              <a:t> </a:t>
            </a:r>
            <a:r>
              <a:rPr lang="ru-RU" sz="3000" dirty="0" err="1"/>
              <a:t>of</a:t>
            </a:r>
            <a:r>
              <a:rPr lang="ru-RU" sz="3000" dirty="0"/>
              <a:t> </a:t>
            </a:r>
            <a:r>
              <a:rPr lang="ru-RU" sz="3000" dirty="0" err="1"/>
              <a:t>sales</a:t>
            </a:r>
            <a:r>
              <a:rPr lang="ru-RU" sz="3000" dirty="0"/>
              <a:t> </a:t>
            </a:r>
            <a:r>
              <a:rPr lang="ru-RU" sz="3000" dirty="0" err="1"/>
              <a:t>as</a:t>
            </a:r>
            <a:r>
              <a:rPr lang="ru-RU" sz="3000" dirty="0"/>
              <a:t> </a:t>
            </a:r>
            <a:r>
              <a:rPr lang="ru-RU" sz="3000" dirty="0" err="1"/>
              <a:t>there</a:t>
            </a:r>
            <a:r>
              <a:rPr lang="ru-RU" sz="3000" dirty="0"/>
              <a:t> </a:t>
            </a:r>
            <a:r>
              <a:rPr lang="ru-RU" sz="3000" dirty="0" err="1"/>
              <a:t>is</a:t>
            </a:r>
            <a:r>
              <a:rPr lang="ru-RU" sz="3000" dirty="0"/>
              <a:t> </a:t>
            </a:r>
            <a:r>
              <a:rPr lang="ru-RU" sz="3000" dirty="0" err="1"/>
              <a:t>only</a:t>
            </a:r>
            <a:r>
              <a:rPr lang="ru-RU" sz="3000" dirty="0"/>
              <a:t> </a:t>
            </a:r>
            <a:r>
              <a:rPr lang="ru-RU" sz="3000" dirty="0" err="1"/>
              <a:t>small</a:t>
            </a:r>
            <a:r>
              <a:rPr lang="ru-RU" sz="3000" dirty="0"/>
              <a:t> </a:t>
            </a:r>
            <a:r>
              <a:rPr lang="ru-RU" sz="3000" dirty="0" err="1"/>
              <a:t>scale</a:t>
            </a:r>
            <a:r>
              <a:rPr lang="ru-RU" sz="3000" dirty="0"/>
              <a:t> </a:t>
            </a:r>
            <a:r>
              <a:rPr lang="ru-RU" sz="3000" dirty="0" err="1"/>
              <a:t>production</a:t>
            </a:r>
            <a:r>
              <a:rPr lang="ru-RU" sz="3000" dirty="0"/>
              <a:t>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ru-RU" sz="3000" dirty="0" err="1" smtClean="0"/>
              <a:t>The</a:t>
            </a:r>
            <a:r>
              <a:rPr lang="ru-RU" sz="3000" dirty="0" smtClean="0"/>
              <a:t> </a:t>
            </a:r>
            <a:r>
              <a:rPr lang="ru-RU" sz="3000" dirty="0" err="1"/>
              <a:t>same</a:t>
            </a:r>
            <a:r>
              <a:rPr lang="ru-RU" sz="3000" dirty="0"/>
              <a:t> </a:t>
            </a:r>
            <a:r>
              <a:rPr lang="ru-RU" sz="3000" dirty="0" err="1"/>
              <a:t>product</a:t>
            </a:r>
            <a:r>
              <a:rPr lang="ru-RU" sz="3000" dirty="0"/>
              <a:t> </a:t>
            </a:r>
            <a:r>
              <a:rPr lang="ru-RU" sz="3000" dirty="0" err="1"/>
              <a:t>will</a:t>
            </a:r>
            <a:r>
              <a:rPr lang="ru-RU" sz="3000" dirty="0"/>
              <a:t> </a:t>
            </a:r>
            <a:r>
              <a:rPr lang="ru-RU" sz="3000" dirty="0" err="1"/>
              <a:t>be</a:t>
            </a:r>
            <a:r>
              <a:rPr lang="ru-RU" sz="3000" dirty="0"/>
              <a:t> </a:t>
            </a:r>
            <a:r>
              <a:rPr lang="ru-RU" sz="3000" dirty="0" err="1"/>
              <a:t>produced</a:t>
            </a:r>
            <a:r>
              <a:rPr lang="ru-RU" sz="3000" dirty="0"/>
              <a:t> </a:t>
            </a:r>
            <a:r>
              <a:rPr lang="ru-RU" sz="3000" dirty="0" err="1"/>
              <a:t>by</a:t>
            </a:r>
            <a:r>
              <a:rPr lang="ru-RU" sz="3000" dirty="0"/>
              <a:t> </a:t>
            </a:r>
            <a:r>
              <a:rPr lang="ru-RU" sz="3000" dirty="0" err="1"/>
              <a:t>every</a:t>
            </a:r>
            <a:r>
              <a:rPr lang="ru-RU" sz="3000" dirty="0"/>
              <a:t> </a:t>
            </a:r>
            <a:r>
              <a:rPr lang="ru-RU" sz="3000" dirty="0" err="1"/>
              <a:t>generation</a:t>
            </a:r>
            <a:r>
              <a:rPr lang="ru-RU" sz="3000" dirty="0"/>
              <a:t>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ru-RU" sz="3000" dirty="0" err="1" smtClean="0"/>
              <a:t>The</a:t>
            </a:r>
            <a:r>
              <a:rPr lang="ru-RU" sz="3000" dirty="0" smtClean="0"/>
              <a:t> </a:t>
            </a:r>
            <a:r>
              <a:rPr lang="ru-RU" sz="3000" dirty="0" err="1"/>
              <a:t>production</a:t>
            </a:r>
            <a:r>
              <a:rPr lang="ru-RU" sz="3000" dirty="0"/>
              <a:t> </a:t>
            </a:r>
            <a:r>
              <a:rPr lang="ru-RU" sz="3000" dirty="0" err="1"/>
              <a:t>techniques</a:t>
            </a:r>
            <a:r>
              <a:rPr lang="ru-RU" sz="3000" dirty="0"/>
              <a:t> </a:t>
            </a:r>
            <a:r>
              <a:rPr lang="ru-RU" sz="3000" dirty="0" err="1"/>
              <a:t>are</a:t>
            </a:r>
            <a:r>
              <a:rPr lang="ru-RU" sz="3000" dirty="0"/>
              <a:t> </a:t>
            </a:r>
            <a:r>
              <a:rPr lang="ru-RU" sz="3000" dirty="0" err="1"/>
              <a:t>traditional</a:t>
            </a:r>
            <a:r>
              <a:rPr lang="ru-RU" sz="3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3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6764288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 economics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924944"/>
            <a:ext cx="5000600" cy="194421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Leading economists: Adam Smith, Alfred Marshall, Lionel Robbins and Samuelson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3516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b="1" dirty="0"/>
              <a:t>II. </a:t>
            </a:r>
            <a:r>
              <a:rPr lang="ru-RU" b="1" dirty="0" err="1"/>
              <a:t>Capitalist</a:t>
            </a:r>
            <a:r>
              <a:rPr lang="ru-RU" b="1" dirty="0"/>
              <a:t> </a:t>
            </a:r>
            <a:r>
              <a:rPr lang="ru-RU" b="1" dirty="0" err="1" smtClean="0"/>
              <a:t>Economy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1. </a:t>
            </a:r>
            <a:r>
              <a:rPr lang="ru-RU" sz="3000" dirty="0" err="1"/>
              <a:t>Right</a:t>
            </a:r>
            <a:r>
              <a:rPr lang="ru-RU" sz="3000" dirty="0"/>
              <a:t> </a:t>
            </a:r>
            <a:r>
              <a:rPr lang="ru-RU" sz="3000" dirty="0" err="1"/>
              <a:t>to</a:t>
            </a:r>
            <a:r>
              <a:rPr lang="ru-RU" sz="3000" dirty="0"/>
              <a:t> </a:t>
            </a:r>
            <a:r>
              <a:rPr lang="ru-RU" sz="3000" dirty="0" err="1"/>
              <a:t>Private</a:t>
            </a:r>
            <a:r>
              <a:rPr lang="ru-RU" sz="3000" dirty="0"/>
              <a:t> </a:t>
            </a:r>
            <a:r>
              <a:rPr lang="ru-RU" sz="3000" dirty="0" err="1" smtClean="0"/>
              <a:t>Property</a:t>
            </a:r>
            <a:endParaRPr lang="en-US" sz="3000" dirty="0" smtClean="0"/>
          </a:p>
          <a:p>
            <a:endParaRPr lang="ru-RU" sz="3000" dirty="0"/>
          </a:p>
          <a:p>
            <a:r>
              <a:rPr lang="ru-RU" sz="3000" dirty="0"/>
              <a:t>2. </a:t>
            </a:r>
            <a:r>
              <a:rPr lang="ru-RU" sz="3000" dirty="0" err="1" smtClean="0"/>
              <a:t>Profit-Motive</a:t>
            </a:r>
            <a:endParaRPr lang="en-US" sz="3000" dirty="0" smtClean="0"/>
          </a:p>
          <a:p>
            <a:endParaRPr lang="en-US" sz="3000" dirty="0"/>
          </a:p>
          <a:p>
            <a:r>
              <a:rPr lang="ru-RU" sz="3000" dirty="0" smtClean="0"/>
              <a:t>3</a:t>
            </a:r>
            <a:r>
              <a:rPr lang="ru-RU" sz="3000" dirty="0"/>
              <a:t>. </a:t>
            </a:r>
            <a:r>
              <a:rPr lang="ru-RU" sz="3000" dirty="0" err="1"/>
              <a:t>Freedom</a:t>
            </a:r>
            <a:r>
              <a:rPr lang="ru-RU" sz="3000" dirty="0"/>
              <a:t> </a:t>
            </a:r>
            <a:r>
              <a:rPr lang="ru-RU" sz="3000" dirty="0" err="1"/>
              <a:t>of</a:t>
            </a:r>
            <a:r>
              <a:rPr lang="ru-RU" sz="3000" dirty="0"/>
              <a:t> </a:t>
            </a:r>
            <a:r>
              <a:rPr lang="ru-RU" sz="3000" dirty="0" err="1" smtClean="0"/>
              <a:t>Choice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ru-RU" sz="3000" dirty="0" smtClean="0"/>
              <a:t>4</a:t>
            </a:r>
            <a:r>
              <a:rPr lang="ru-RU" sz="3000" dirty="0"/>
              <a:t>. </a:t>
            </a:r>
            <a:r>
              <a:rPr lang="ru-RU" sz="3000" dirty="0" err="1"/>
              <a:t>Market</a:t>
            </a:r>
            <a:r>
              <a:rPr lang="ru-RU" sz="3000" dirty="0"/>
              <a:t> </a:t>
            </a:r>
            <a:r>
              <a:rPr lang="ru-RU" sz="3000" dirty="0" err="1" smtClean="0"/>
              <a:t>Forces</a:t>
            </a:r>
            <a:endParaRPr lang="en-US" sz="3000" dirty="0" smtClean="0"/>
          </a:p>
          <a:p>
            <a:pPr marL="0" indent="0">
              <a:buNone/>
            </a:pPr>
            <a:endParaRPr lang="ru-RU" sz="3000" dirty="0"/>
          </a:p>
          <a:p>
            <a:r>
              <a:rPr lang="ru-RU" sz="3000" dirty="0"/>
              <a:t>5. </a:t>
            </a:r>
            <a:r>
              <a:rPr lang="ru-RU" sz="3000" dirty="0" err="1"/>
              <a:t>Minimal</a:t>
            </a:r>
            <a:r>
              <a:rPr lang="ru-RU" sz="3000" dirty="0"/>
              <a:t> </a:t>
            </a:r>
            <a:r>
              <a:rPr lang="ru-RU" sz="3000" dirty="0" err="1"/>
              <a:t>role</a:t>
            </a:r>
            <a:r>
              <a:rPr lang="ru-RU" sz="3000" dirty="0"/>
              <a:t> </a:t>
            </a:r>
            <a:r>
              <a:rPr lang="ru-RU" sz="3000" dirty="0" err="1"/>
              <a:t>of</a:t>
            </a:r>
            <a:r>
              <a:rPr lang="ru-RU" sz="3000" dirty="0"/>
              <a:t> </a:t>
            </a:r>
            <a:r>
              <a:rPr lang="ru-RU" sz="3000" dirty="0" err="1" smtClean="0"/>
              <a:t>Government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655960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>
                <a:solidFill>
                  <a:schemeClr val="tx1"/>
                </a:solidFill>
              </a:rPr>
              <a:t>Merits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of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Capitalist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Economy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500" dirty="0"/>
              <a:t>1. </a:t>
            </a:r>
            <a:r>
              <a:rPr lang="ru-RU" sz="3500" dirty="0" err="1"/>
              <a:t>Increase</a:t>
            </a:r>
            <a:r>
              <a:rPr lang="ru-RU" sz="3500" dirty="0"/>
              <a:t> </a:t>
            </a:r>
            <a:r>
              <a:rPr lang="ru-RU" sz="3500" dirty="0" err="1"/>
              <a:t>in</a:t>
            </a:r>
            <a:r>
              <a:rPr lang="ru-RU" sz="3500" dirty="0"/>
              <a:t> </a:t>
            </a:r>
            <a:r>
              <a:rPr lang="ru-RU" sz="3500" dirty="0" err="1" smtClean="0"/>
              <a:t>productivity</a:t>
            </a:r>
            <a:endParaRPr lang="ru-RU" sz="3500" dirty="0"/>
          </a:p>
          <a:p>
            <a:r>
              <a:rPr lang="ru-RU" sz="3500" dirty="0"/>
              <a:t>2. </a:t>
            </a:r>
            <a:r>
              <a:rPr lang="ru-RU" sz="3500" dirty="0" err="1"/>
              <a:t>Maximizes</a:t>
            </a:r>
            <a:r>
              <a:rPr lang="ru-RU" sz="3500" dirty="0"/>
              <a:t> </a:t>
            </a:r>
            <a:r>
              <a:rPr lang="ru-RU" sz="3500" dirty="0" err="1"/>
              <a:t>the</a:t>
            </a:r>
            <a:r>
              <a:rPr lang="ru-RU" sz="3500" dirty="0"/>
              <a:t> </a:t>
            </a:r>
            <a:r>
              <a:rPr lang="ru-RU" sz="3500" dirty="0" err="1" smtClean="0"/>
              <a:t>Welfare</a:t>
            </a:r>
            <a:endParaRPr lang="en-US" sz="3500" dirty="0" smtClean="0"/>
          </a:p>
          <a:p>
            <a:r>
              <a:rPr lang="ru-RU" sz="3500" dirty="0" smtClean="0"/>
              <a:t>3</a:t>
            </a:r>
            <a:r>
              <a:rPr lang="ru-RU" sz="3500" dirty="0"/>
              <a:t>. </a:t>
            </a:r>
            <a:r>
              <a:rPr lang="ru-RU" sz="3500" dirty="0" err="1"/>
              <a:t>Flexible</a:t>
            </a:r>
            <a:r>
              <a:rPr lang="ru-RU" sz="3500" dirty="0"/>
              <a:t> </a:t>
            </a:r>
            <a:r>
              <a:rPr lang="ru-RU" sz="3500" dirty="0" err="1" smtClean="0"/>
              <a:t>System</a:t>
            </a:r>
            <a:endParaRPr lang="en-US" sz="3500" dirty="0" smtClean="0"/>
          </a:p>
          <a:p>
            <a:r>
              <a:rPr lang="ru-RU" sz="3500" dirty="0" smtClean="0"/>
              <a:t>4</a:t>
            </a:r>
            <a:r>
              <a:rPr lang="ru-RU" sz="3500" dirty="0"/>
              <a:t>. </a:t>
            </a:r>
            <a:r>
              <a:rPr lang="ru-RU" sz="3500" dirty="0" err="1"/>
              <a:t>Non-interference</a:t>
            </a:r>
            <a:r>
              <a:rPr lang="ru-RU" sz="3500" dirty="0"/>
              <a:t> </a:t>
            </a:r>
            <a:r>
              <a:rPr lang="ru-RU" sz="3500" dirty="0" err="1"/>
              <a:t>of</a:t>
            </a:r>
            <a:r>
              <a:rPr lang="ru-RU" sz="3500" dirty="0"/>
              <a:t> </a:t>
            </a:r>
            <a:r>
              <a:rPr lang="ru-RU" sz="3500" dirty="0" err="1"/>
              <a:t>the</a:t>
            </a:r>
            <a:r>
              <a:rPr lang="ru-RU" sz="3500" dirty="0"/>
              <a:t> </a:t>
            </a:r>
            <a:r>
              <a:rPr lang="ru-RU" sz="3500" dirty="0" err="1" smtClean="0"/>
              <a:t>State</a:t>
            </a:r>
            <a:endParaRPr lang="en-US" sz="3500" dirty="0" smtClean="0"/>
          </a:p>
          <a:p>
            <a:r>
              <a:rPr lang="ru-RU" sz="3500" dirty="0" smtClean="0"/>
              <a:t>5</a:t>
            </a:r>
            <a:r>
              <a:rPr lang="ru-RU" sz="3500" dirty="0"/>
              <a:t>. </a:t>
            </a:r>
            <a:r>
              <a:rPr lang="ru-RU" sz="3500" dirty="0" err="1"/>
              <a:t>Low</a:t>
            </a:r>
            <a:r>
              <a:rPr lang="ru-RU" sz="3500" dirty="0"/>
              <a:t> </a:t>
            </a:r>
            <a:r>
              <a:rPr lang="ru-RU" sz="3500" dirty="0" err="1"/>
              <a:t>cost</a:t>
            </a:r>
            <a:r>
              <a:rPr lang="ru-RU" sz="3500" dirty="0"/>
              <a:t> </a:t>
            </a:r>
            <a:r>
              <a:rPr lang="ru-RU" sz="3500" dirty="0" err="1"/>
              <a:t>and</a:t>
            </a:r>
            <a:r>
              <a:rPr lang="ru-RU" sz="3500" dirty="0"/>
              <a:t> </a:t>
            </a:r>
            <a:r>
              <a:rPr lang="ru-RU" sz="3500" dirty="0" err="1"/>
              <a:t>qualitative</a:t>
            </a:r>
            <a:r>
              <a:rPr lang="ru-RU" sz="3500" dirty="0"/>
              <a:t> </a:t>
            </a:r>
            <a:r>
              <a:rPr lang="ru-RU" sz="3500" dirty="0" err="1" smtClean="0"/>
              <a:t>products</a:t>
            </a:r>
            <a:endParaRPr lang="en-US" sz="3500" dirty="0" smtClean="0"/>
          </a:p>
          <a:p>
            <a:r>
              <a:rPr lang="ru-RU" sz="3500" dirty="0" smtClean="0"/>
              <a:t>6</a:t>
            </a:r>
            <a:r>
              <a:rPr lang="ru-RU" sz="3500" dirty="0"/>
              <a:t>. </a:t>
            </a:r>
            <a:r>
              <a:rPr lang="ru-RU" sz="3500" dirty="0" err="1"/>
              <a:t>Technological</a:t>
            </a:r>
            <a:r>
              <a:rPr lang="ru-RU" sz="3500" dirty="0"/>
              <a:t> </a:t>
            </a:r>
            <a:r>
              <a:rPr lang="ru-RU" sz="3500" dirty="0" err="1" smtClean="0"/>
              <a:t>improvement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87071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Capitalist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1. </a:t>
            </a:r>
            <a:r>
              <a:rPr lang="ru-RU" sz="3000" dirty="0" err="1" smtClean="0"/>
              <a:t>Inequalities</a:t>
            </a:r>
            <a:endParaRPr lang="ru-RU" sz="3000" dirty="0"/>
          </a:p>
          <a:p>
            <a:r>
              <a:rPr lang="ru-RU" sz="3000" dirty="0"/>
              <a:t>2. </a:t>
            </a:r>
            <a:r>
              <a:rPr lang="ru-RU" sz="3000" dirty="0" err="1"/>
              <a:t>Leads</a:t>
            </a:r>
            <a:r>
              <a:rPr lang="ru-RU" sz="3000" dirty="0"/>
              <a:t> </a:t>
            </a:r>
            <a:r>
              <a:rPr lang="ru-RU" sz="3000" dirty="0" err="1"/>
              <a:t>to</a:t>
            </a:r>
            <a:r>
              <a:rPr lang="ru-RU" sz="3000" dirty="0"/>
              <a:t> </a:t>
            </a:r>
            <a:r>
              <a:rPr lang="ru-RU" sz="3000" dirty="0" err="1" smtClean="0"/>
              <a:t>Monopoly</a:t>
            </a:r>
            <a:endParaRPr lang="en-US" sz="3000" dirty="0" smtClean="0"/>
          </a:p>
          <a:p>
            <a:r>
              <a:rPr lang="ru-RU" sz="3000" dirty="0" smtClean="0"/>
              <a:t>3</a:t>
            </a:r>
            <a:r>
              <a:rPr lang="ru-RU" sz="3000" dirty="0"/>
              <a:t>. </a:t>
            </a:r>
            <a:r>
              <a:rPr lang="ru-RU" sz="3000" dirty="0" err="1" smtClean="0"/>
              <a:t>Depression</a:t>
            </a:r>
            <a:endParaRPr lang="en-US" sz="3000" dirty="0" smtClean="0"/>
          </a:p>
          <a:p>
            <a:r>
              <a:rPr lang="ru-RU" sz="3000" dirty="0" smtClean="0"/>
              <a:t>4</a:t>
            </a:r>
            <a:r>
              <a:rPr lang="ru-RU" sz="3000" dirty="0"/>
              <a:t>. </a:t>
            </a:r>
            <a:r>
              <a:rPr lang="ru-RU" sz="3000" dirty="0" err="1"/>
              <a:t>Mechanisation</a:t>
            </a:r>
            <a:r>
              <a:rPr lang="ru-RU" sz="3000" dirty="0"/>
              <a:t> </a:t>
            </a:r>
            <a:r>
              <a:rPr lang="ru-RU" sz="3000" dirty="0" err="1"/>
              <a:t>and</a:t>
            </a:r>
            <a:r>
              <a:rPr lang="ru-RU" sz="3000" dirty="0"/>
              <a:t> </a:t>
            </a:r>
            <a:r>
              <a:rPr lang="ru-RU" sz="3000" dirty="0" err="1" smtClean="0"/>
              <a:t>Automation</a:t>
            </a:r>
            <a:endParaRPr lang="en-US" sz="3000" dirty="0" smtClean="0"/>
          </a:p>
          <a:p>
            <a:r>
              <a:rPr lang="ru-RU" sz="3000" dirty="0" smtClean="0"/>
              <a:t>5</a:t>
            </a:r>
            <a:r>
              <a:rPr lang="ru-RU" sz="3000" dirty="0"/>
              <a:t>. </a:t>
            </a:r>
            <a:r>
              <a:rPr lang="ru-RU" sz="3000" dirty="0" err="1"/>
              <a:t>Welfare</a:t>
            </a:r>
            <a:r>
              <a:rPr lang="ru-RU" sz="3000" dirty="0"/>
              <a:t> </a:t>
            </a:r>
            <a:r>
              <a:rPr lang="ru-RU" sz="3000" dirty="0" err="1" smtClean="0"/>
              <a:t>ignored</a:t>
            </a:r>
            <a:endParaRPr lang="en-US" sz="3000" dirty="0" smtClean="0"/>
          </a:p>
          <a:p>
            <a:r>
              <a:rPr lang="ru-RU" sz="3000" dirty="0" smtClean="0"/>
              <a:t>6</a:t>
            </a:r>
            <a:r>
              <a:rPr lang="ru-RU" sz="3000" dirty="0"/>
              <a:t>. </a:t>
            </a:r>
            <a:r>
              <a:rPr lang="ru-RU" sz="3000" dirty="0" err="1"/>
              <a:t>Exploitation</a:t>
            </a:r>
            <a:r>
              <a:rPr lang="ru-RU" sz="3000" dirty="0"/>
              <a:t> </a:t>
            </a:r>
            <a:r>
              <a:rPr lang="ru-RU" sz="3000" dirty="0" err="1"/>
              <a:t>of</a:t>
            </a:r>
            <a:r>
              <a:rPr lang="ru-RU" sz="3000" dirty="0"/>
              <a:t> </a:t>
            </a:r>
            <a:r>
              <a:rPr lang="ru-RU" sz="3000" dirty="0" err="1" smtClean="0"/>
              <a:t>Labour</a:t>
            </a:r>
            <a:endParaRPr lang="en-US" sz="3000" dirty="0" smtClean="0"/>
          </a:p>
          <a:p>
            <a:r>
              <a:rPr lang="ru-RU" sz="3000" dirty="0" smtClean="0"/>
              <a:t>7</a:t>
            </a:r>
            <a:r>
              <a:rPr lang="ru-RU" sz="3000" dirty="0"/>
              <a:t>. </a:t>
            </a:r>
            <a:r>
              <a:rPr lang="ru-RU" sz="3000" dirty="0" err="1"/>
              <a:t>Basic</a:t>
            </a:r>
            <a:r>
              <a:rPr lang="ru-RU" sz="3000" dirty="0"/>
              <a:t> </a:t>
            </a:r>
            <a:r>
              <a:rPr lang="ru-RU" sz="3000" dirty="0" err="1"/>
              <a:t>social</a:t>
            </a:r>
            <a:r>
              <a:rPr lang="ru-RU" sz="3000" dirty="0"/>
              <a:t> </a:t>
            </a:r>
            <a:r>
              <a:rPr lang="ru-RU" sz="3000" dirty="0" err="1"/>
              <a:t>needs</a:t>
            </a:r>
            <a:r>
              <a:rPr lang="ru-RU" sz="3000" dirty="0"/>
              <a:t> </a:t>
            </a:r>
            <a:r>
              <a:rPr lang="ru-RU" sz="3000" dirty="0" err="1"/>
              <a:t>are</a:t>
            </a:r>
            <a:r>
              <a:rPr lang="ru-RU" sz="3000" dirty="0"/>
              <a:t> </a:t>
            </a:r>
            <a:r>
              <a:rPr lang="ru-RU" sz="3000" dirty="0" err="1" smtClean="0"/>
              <a:t>ignored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36942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chemeClr val="tx1"/>
                </a:solidFill>
              </a:rPr>
              <a:t>III. </a:t>
            </a:r>
            <a:r>
              <a:rPr lang="ru-RU" sz="4000" b="1" i="1" dirty="0" err="1">
                <a:solidFill>
                  <a:schemeClr val="tx1"/>
                </a:solidFill>
              </a:rPr>
              <a:t>Socialist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</a:rPr>
              <a:t>Economy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1. </a:t>
            </a:r>
            <a:r>
              <a:rPr lang="ru-RU" sz="3000" dirty="0" err="1"/>
              <a:t>Social</a:t>
            </a:r>
            <a:r>
              <a:rPr lang="ru-RU" sz="3000" dirty="0"/>
              <a:t> </a:t>
            </a:r>
            <a:r>
              <a:rPr lang="ru-RU" sz="3000" dirty="0" err="1"/>
              <a:t>Welfare</a:t>
            </a:r>
            <a:r>
              <a:rPr lang="ru-RU" sz="3000" dirty="0"/>
              <a:t> </a:t>
            </a:r>
            <a:r>
              <a:rPr lang="ru-RU" sz="3000" dirty="0" err="1" smtClean="0"/>
              <a:t>Motive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ru-RU" sz="3000" dirty="0" smtClean="0"/>
              <a:t>2</a:t>
            </a:r>
            <a:r>
              <a:rPr lang="ru-RU" sz="3000" dirty="0"/>
              <a:t>. </a:t>
            </a:r>
            <a:r>
              <a:rPr lang="ru-RU" sz="3000" dirty="0" err="1"/>
              <a:t>Limited</a:t>
            </a:r>
            <a:r>
              <a:rPr lang="ru-RU" sz="3000" dirty="0"/>
              <a:t> </a:t>
            </a:r>
            <a:r>
              <a:rPr lang="ru-RU" sz="3000" dirty="0" err="1"/>
              <a:t>Right</a:t>
            </a:r>
            <a:r>
              <a:rPr lang="ru-RU" sz="3000" dirty="0"/>
              <a:t> </a:t>
            </a:r>
            <a:r>
              <a:rPr lang="ru-RU" sz="3000" dirty="0" err="1"/>
              <a:t>to</a:t>
            </a:r>
            <a:r>
              <a:rPr lang="ru-RU" sz="3000" dirty="0"/>
              <a:t> </a:t>
            </a:r>
            <a:r>
              <a:rPr lang="ru-RU" sz="3000" dirty="0" err="1"/>
              <a:t>Private</a:t>
            </a:r>
            <a:r>
              <a:rPr lang="ru-RU" sz="3000" dirty="0"/>
              <a:t> </a:t>
            </a:r>
            <a:r>
              <a:rPr lang="ru-RU" sz="3000" dirty="0" err="1" smtClean="0"/>
              <a:t>Property</a:t>
            </a:r>
            <a:endParaRPr lang="en-US" sz="3000" dirty="0" smtClean="0"/>
          </a:p>
          <a:p>
            <a:pPr marL="0" indent="0">
              <a:buNone/>
            </a:pPr>
            <a:endParaRPr lang="ru-RU" sz="3000" dirty="0"/>
          </a:p>
          <a:p>
            <a:r>
              <a:rPr lang="ru-RU" sz="3000" dirty="0"/>
              <a:t>3. </a:t>
            </a:r>
            <a:r>
              <a:rPr lang="ru-RU" sz="3000" dirty="0" err="1"/>
              <a:t>Central</a:t>
            </a:r>
            <a:r>
              <a:rPr lang="ru-RU" sz="3000" dirty="0"/>
              <a:t> </a:t>
            </a:r>
            <a:r>
              <a:rPr lang="ru-RU" sz="3000" dirty="0" err="1" smtClean="0"/>
              <a:t>Planning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ru-RU" sz="3000" dirty="0" smtClean="0"/>
              <a:t>4</a:t>
            </a:r>
            <a:r>
              <a:rPr lang="ru-RU" sz="3000" dirty="0"/>
              <a:t>. </a:t>
            </a:r>
            <a:r>
              <a:rPr lang="ru-RU" sz="3000" dirty="0" err="1"/>
              <a:t>No</a:t>
            </a:r>
            <a:r>
              <a:rPr lang="ru-RU" sz="3000" dirty="0"/>
              <a:t> </a:t>
            </a:r>
            <a:r>
              <a:rPr lang="ru-RU" sz="3000" dirty="0" err="1"/>
              <a:t>Market</a:t>
            </a:r>
            <a:r>
              <a:rPr lang="ru-RU" sz="3000" dirty="0"/>
              <a:t> </a:t>
            </a:r>
            <a:r>
              <a:rPr lang="ru-RU" sz="3000" dirty="0" err="1" smtClean="0"/>
              <a:t>Forces</a:t>
            </a:r>
            <a:endParaRPr lang="en-US" sz="3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901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Merits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Socialist</a:t>
            </a:r>
            <a:r>
              <a:rPr lang="ru-RU" b="1" dirty="0"/>
              <a:t> </a:t>
            </a:r>
            <a:r>
              <a:rPr lang="ru-RU" b="1" dirty="0" err="1"/>
              <a:t>Economy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500" dirty="0"/>
              <a:t>1. </a:t>
            </a:r>
            <a:r>
              <a:rPr lang="ru-RU" sz="3500" dirty="0" err="1"/>
              <a:t>Efficient</a:t>
            </a:r>
            <a:r>
              <a:rPr lang="ru-RU" sz="3500" dirty="0"/>
              <a:t> </a:t>
            </a:r>
            <a:r>
              <a:rPr lang="ru-RU" sz="3500" dirty="0" err="1"/>
              <a:t>use</a:t>
            </a:r>
            <a:r>
              <a:rPr lang="ru-RU" sz="3500" dirty="0"/>
              <a:t> </a:t>
            </a:r>
            <a:r>
              <a:rPr lang="ru-RU" sz="3500" dirty="0" err="1"/>
              <a:t>of</a:t>
            </a:r>
            <a:r>
              <a:rPr lang="ru-RU" sz="3500" dirty="0"/>
              <a:t> </a:t>
            </a:r>
            <a:r>
              <a:rPr lang="ru-RU" sz="3500" dirty="0" err="1" smtClean="0"/>
              <a:t>resources</a:t>
            </a:r>
            <a:endParaRPr lang="ru-RU" sz="3500" dirty="0"/>
          </a:p>
          <a:p>
            <a:r>
              <a:rPr lang="ru-RU" sz="3500" dirty="0"/>
              <a:t>2. </a:t>
            </a:r>
            <a:r>
              <a:rPr lang="ru-RU" sz="3500" dirty="0" err="1"/>
              <a:t>Economic</a:t>
            </a:r>
            <a:r>
              <a:rPr lang="ru-RU" sz="3500" dirty="0"/>
              <a:t> </a:t>
            </a:r>
            <a:r>
              <a:rPr lang="ru-RU" sz="3500" dirty="0" err="1" smtClean="0"/>
              <a:t>Stability</a:t>
            </a:r>
            <a:endParaRPr lang="en-US" sz="3500" dirty="0" smtClean="0"/>
          </a:p>
          <a:p>
            <a:r>
              <a:rPr lang="ru-RU" sz="3500" dirty="0" smtClean="0"/>
              <a:t>3</a:t>
            </a:r>
            <a:r>
              <a:rPr lang="ru-RU" sz="3500" dirty="0"/>
              <a:t>. </a:t>
            </a:r>
            <a:r>
              <a:rPr lang="ru-RU" sz="3500" dirty="0" err="1"/>
              <a:t>Maximisation</a:t>
            </a:r>
            <a:r>
              <a:rPr lang="ru-RU" sz="3500" dirty="0"/>
              <a:t> </a:t>
            </a:r>
            <a:r>
              <a:rPr lang="ru-RU" sz="3500" dirty="0" err="1"/>
              <a:t>of</a:t>
            </a:r>
            <a:r>
              <a:rPr lang="ru-RU" sz="3500" dirty="0"/>
              <a:t> </a:t>
            </a:r>
            <a:r>
              <a:rPr lang="ru-RU" sz="3500" dirty="0" err="1"/>
              <a:t>Social</a:t>
            </a:r>
            <a:r>
              <a:rPr lang="ru-RU" sz="3500" dirty="0"/>
              <a:t> </a:t>
            </a:r>
            <a:r>
              <a:rPr lang="ru-RU" sz="3500" dirty="0" err="1" smtClean="0"/>
              <a:t>Welfare</a:t>
            </a:r>
            <a:endParaRPr lang="ru-RU" sz="3500" dirty="0"/>
          </a:p>
          <a:p>
            <a:r>
              <a:rPr lang="ru-RU" sz="3500" dirty="0"/>
              <a:t>4. </a:t>
            </a:r>
            <a:r>
              <a:rPr lang="ru-RU" sz="3500" dirty="0" err="1"/>
              <a:t>Absence</a:t>
            </a:r>
            <a:r>
              <a:rPr lang="ru-RU" sz="3500" dirty="0"/>
              <a:t> </a:t>
            </a:r>
            <a:r>
              <a:rPr lang="ru-RU" sz="3500" dirty="0" err="1"/>
              <a:t>of</a:t>
            </a:r>
            <a:r>
              <a:rPr lang="ru-RU" sz="3500" dirty="0"/>
              <a:t> </a:t>
            </a:r>
            <a:r>
              <a:rPr lang="ru-RU" sz="3500" dirty="0" err="1" smtClean="0"/>
              <a:t>Monopoly</a:t>
            </a:r>
            <a:endParaRPr lang="en-US" sz="3500" dirty="0" smtClean="0"/>
          </a:p>
          <a:p>
            <a:r>
              <a:rPr lang="ru-RU" sz="3500" dirty="0" smtClean="0"/>
              <a:t>5</a:t>
            </a:r>
            <a:r>
              <a:rPr lang="ru-RU" sz="3500" dirty="0"/>
              <a:t>. </a:t>
            </a:r>
            <a:r>
              <a:rPr lang="ru-RU" sz="3500" dirty="0" err="1"/>
              <a:t>Basic</a:t>
            </a:r>
            <a:r>
              <a:rPr lang="ru-RU" sz="3500" dirty="0"/>
              <a:t> </a:t>
            </a:r>
            <a:r>
              <a:rPr lang="ru-RU" sz="3500" dirty="0" err="1"/>
              <a:t>needs</a:t>
            </a:r>
            <a:r>
              <a:rPr lang="ru-RU" sz="3500" dirty="0"/>
              <a:t> </a:t>
            </a:r>
            <a:r>
              <a:rPr lang="ru-RU" sz="3500" dirty="0" err="1"/>
              <a:t>are</a:t>
            </a:r>
            <a:r>
              <a:rPr lang="ru-RU" sz="3500" dirty="0"/>
              <a:t> </a:t>
            </a:r>
            <a:r>
              <a:rPr lang="ru-RU" sz="3500" dirty="0" err="1" smtClean="0"/>
              <a:t>met</a:t>
            </a:r>
            <a:endParaRPr lang="en-US" sz="3500" dirty="0" smtClean="0"/>
          </a:p>
          <a:p>
            <a:r>
              <a:rPr lang="ru-RU" sz="3500" dirty="0" smtClean="0"/>
              <a:t>6</a:t>
            </a:r>
            <a:r>
              <a:rPr lang="ru-RU" sz="3500" dirty="0"/>
              <a:t>. </a:t>
            </a:r>
            <a:r>
              <a:rPr lang="ru-RU" sz="3500" dirty="0" err="1"/>
              <a:t>No</a:t>
            </a:r>
            <a:r>
              <a:rPr lang="ru-RU" sz="3500" dirty="0"/>
              <a:t> </a:t>
            </a:r>
            <a:r>
              <a:rPr lang="ru-RU" sz="3500" dirty="0" err="1"/>
              <a:t>extreme</a:t>
            </a:r>
            <a:r>
              <a:rPr lang="ru-RU" sz="3500" dirty="0"/>
              <a:t> </a:t>
            </a:r>
            <a:r>
              <a:rPr lang="ru-RU" sz="3500" dirty="0" err="1" smtClean="0"/>
              <a:t>inequality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376287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solidFill>
                  <a:schemeClr val="tx1"/>
                </a:solidFill>
              </a:rPr>
              <a:t>Demerits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of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Socialism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1</a:t>
            </a:r>
            <a:r>
              <a:rPr lang="ru-RU" sz="3500" dirty="0"/>
              <a:t>. </a:t>
            </a:r>
            <a:r>
              <a:rPr lang="ru-RU" sz="3500" dirty="0" err="1"/>
              <a:t>Bureaucratic</a:t>
            </a:r>
            <a:r>
              <a:rPr lang="ru-RU" sz="3500" dirty="0"/>
              <a:t> </a:t>
            </a:r>
            <a:r>
              <a:rPr lang="ru-RU" sz="3500" dirty="0" err="1" smtClean="0"/>
              <a:t>Expansion</a:t>
            </a:r>
            <a:r>
              <a:rPr lang="en-US" sz="3500" dirty="0" smtClean="0"/>
              <a:t> </a:t>
            </a:r>
          </a:p>
          <a:p>
            <a:r>
              <a:rPr lang="ru-RU" sz="3500" dirty="0" smtClean="0"/>
              <a:t>2</a:t>
            </a:r>
            <a:r>
              <a:rPr lang="ru-RU" sz="3500" dirty="0"/>
              <a:t>. </a:t>
            </a:r>
            <a:r>
              <a:rPr lang="ru-RU" sz="3500" dirty="0" err="1"/>
              <a:t>No</a:t>
            </a:r>
            <a:r>
              <a:rPr lang="ru-RU" sz="3500" dirty="0"/>
              <a:t> </a:t>
            </a:r>
            <a:r>
              <a:rPr lang="ru-RU" sz="3500" dirty="0" err="1" smtClean="0"/>
              <a:t>Freedom</a:t>
            </a:r>
            <a:endParaRPr lang="ru-RU" sz="3500" dirty="0"/>
          </a:p>
          <a:p>
            <a:r>
              <a:rPr lang="ru-RU" sz="3500" dirty="0"/>
              <a:t>3. </a:t>
            </a:r>
            <a:r>
              <a:rPr lang="ru-RU" sz="3500" dirty="0" err="1"/>
              <a:t>Absence</a:t>
            </a:r>
            <a:r>
              <a:rPr lang="ru-RU" sz="3500" dirty="0"/>
              <a:t> </a:t>
            </a:r>
            <a:r>
              <a:rPr lang="ru-RU" sz="3500" dirty="0" err="1"/>
              <a:t>of</a:t>
            </a:r>
            <a:r>
              <a:rPr lang="ru-RU" sz="3500" dirty="0"/>
              <a:t> </a:t>
            </a:r>
            <a:r>
              <a:rPr lang="ru-RU" sz="3500" dirty="0" err="1" smtClean="0"/>
              <a:t>Technology</a:t>
            </a:r>
            <a:endParaRPr lang="en-US" sz="3500" dirty="0" smtClean="0"/>
          </a:p>
          <a:p>
            <a:r>
              <a:rPr lang="ru-RU" sz="3500" dirty="0" smtClean="0"/>
              <a:t>4</a:t>
            </a:r>
            <a:r>
              <a:rPr lang="ru-RU" sz="3500" dirty="0"/>
              <a:t>. </a:t>
            </a:r>
            <a:r>
              <a:rPr lang="ru-RU" sz="3500" dirty="0" err="1"/>
              <a:t>Absence</a:t>
            </a:r>
            <a:r>
              <a:rPr lang="ru-RU" sz="3500" dirty="0"/>
              <a:t> </a:t>
            </a:r>
            <a:r>
              <a:rPr lang="ru-RU" sz="3500" dirty="0" err="1"/>
              <a:t>of</a:t>
            </a:r>
            <a:r>
              <a:rPr lang="ru-RU" sz="3500" dirty="0"/>
              <a:t> </a:t>
            </a:r>
            <a:r>
              <a:rPr lang="ru-RU" sz="3500" dirty="0" err="1"/>
              <a:t>competition</a:t>
            </a:r>
            <a:r>
              <a:rPr lang="ru-RU" sz="3500" dirty="0"/>
              <a:t> </a:t>
            </a:r>
            <a:r>
              <a:rPr lang="ru-RU" sz="3500" dirty="0" err="1"/>
              <a:t>makes</a:t>
            </a:r>
            <a:r>
              <a:rPr lang="ru-RU" sz="3500" dirty="0"/>
              <a:t> </a:t>
            </a:r>
            <a:r>
              <a:rPr lang="ru-RU" sz="3500" dirty="0" err="1"/>
              <a:t>the</a:t>
            </a:r>
            <a:r>
              <a:rPr lang="ru-RU" sz="3500" dirty="0"/>
              <a:t> </a:t>
            </a:r>
            <a:r>
              <a:rPr lang="ru-RU" sz="3500" dirty="0" err="1"/>
              <a:t>system</a:t>
            </a:r>
            <a:r>
              <a:rPr lang="ru-RU" sz="3500" dirty="0"/>
              <a:t> </a:t>
            </a:r>
            <a:r>
              <a:rPr lang="ru-RU" sz="3500" dirty="0" err="1" smtClean="0"/>
              <a:t>inefficient</a:t>
            </a:r>
            <a:endParaRPr lang="ru-RU" sz="35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241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ru-RU" sz="3500" b="1" dirty="0">
                <a:solidFill>
                  <a:schemeClr val="tx1"/>
                </a:solidFill>
              </a:rPr>
              <a:t>IV. </a:t>
            </a:r>
            <a:r>
              <a:rPr lang="ru-RU" sz="3500" b="1" dirty="0" err="1">
                <a:solidFill>
                  <a:schemeClr val="tx1"/>
                </a:solidFill>
              </a:rPr>
              <a:t>Mixed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Economy</a:t>
            </a:r>
            <a:endParaRPr lang="ru-RU" sz="35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Co-existence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 smtClean="0"/>
              <a:t>Sectors</a:t>
            </a:r>
            <a:r>
              <a:rPr lang="en-US" dirty="0" smtClean="0"/>
              <a:t> (</a:t>
            </a:r>
            <a:r>
              <a:rPr lang="ru-RU" dirty="0" err="1" smtClean="0"/>
              <a:t>both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private</a:t>
            </a:r>
            <a:r>
              <a:rPr lang="ru-RU" dirty="0" smtClean="0"/>
              <a:t> </a:t>
            </a:r>
            <a:r>
              <a:rPr lang="ru-RU" dirty="0" err="1" smtClean="0"/>
              <a:t>sectors</a:t>
            </a:r>
            <a:r>
              <a:rPr lang="ru-RU" dirty="0" smtClean="0"/>
              <a:t> </a:t>
            </a:r>
            <a:r>
              <a:rPr lang="ru-RU" dirty="0" err="1" smtClean="0"/>
              <a:t>initiatives</a:t>
            </a:r>
            <a:r>
              <a:rPr lang="ru-RU" dirty="0" smtClean="0"/>
              <a:t> </a:t>
            </a:r>
            <a:r>
              <a:rPr lang="ru-RU" dirty="0" err="1" smtClean="0"/>
              <a:t>will</a:t>
            </a:r>
            <a:r>
              <a:rPr lang="ru-RU" dirty="0" smtClean="0"/>
              <a:t> </a:t>
            </a:r>
            <a:r>
              <a:rPr lang="ru-RU" dirty="0" err="1" smtClean="0"/>
              <a:t>be</a:t>
            </a:r>
            <a:r>
              <a:rPr lang="ru-RU" dirty="0" smtClean="0"/>
              <a:t> </a:t>
            </a:r>
            <a:r>
              <a:rPr lang="ru-RU" dirty="0" err="1" smtClean="0"/>
              <a:t>there</a:t>
            </a:r>
            <a:r>
              <a:rPr lang="en-US" dirty="0" smtClean="0"/>
              <a:t>)</a:t>
            </a:r>
            <a:r>
              <a:rPr lang="ru-RU" dirty="0" smtClean="0"/>
              <a:t>.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most</a:t>
            </a:r>
            <a:r>
              <a:rPr lang="ru-RU" dirty="0" smtClean="0"/>
              <a:t> </a:t>
            </a:r>
            <a:r>
              <a:rPr lang="ru-RU" dirty="0" err="1" smtClean="0"/>
              <a:t>strategically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nationally</a:t>
            </a:r>
            <a:r>
              <a:rPr lang="ru-RU" dirty="0" smtClean="0"/>
              <a:t> </a:t>
            </a:r>
            <a:r>
              <a:rPr lang="ru-RU" dirty="0" err="1" smtClean="0"/>
              <a:t>important</a:t>
            </a:r>
            <a:r>
              <a:rPr lang="ru-RU" dirty="0" smtClean="0"/>
              <a:t> </a:t>
            </a:r>
            <a:r>
              <a:rPr lang="ru-RU" dirty="0" err="1" smtClean="0"/>
              <a:t>sector</a:t>
            </a:r>
            <a:r>
              <a:rPr lang="en-US" dirty="0" smtClean="0"/>
              <a:t> is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sector</a:t>
            </a:r>
            <a:endParaRPr lang="en-US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Consolidation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merits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Capitalism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 smtClean="0"/>
              <a:t>Socialism</a:t>
            </a:r>
            <a:r>
              <a:rPr lang="en-US" dirty="0" smtClean="0"/>
              <a:t> (</a:t>
            </a:r>
            <a:r>
              <a:rPr lang="ru-RU" dirty="0" err="1" smtClean="0"/>
              <a:t>both</a:t>
            </a:r>
            <a:r>
              <a:rPr lang="ru-RU" dirty="0" smtClean="0"/>
              <a:t> </a:t>
            </a:r>
            <a:r>
              <a:rPr lang="ru-RU" dirty="0" err="1" smtClean="0"/>
              <a:t>capitalism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socialism</a:t>
            </a:r>
            <a:r>
              <a:rPr lang="ru-RU" dirty="0" smtClean="0"/>
              <a:t> </a:t>
            </a:r>
            <a:r>
              <a:rPr lang="ru-RU" dirty="0" err="1" smtClean="0"/>
              <a:t>have</a:t>
            </a:r>
            <a:r>
              <a:rPr lang="ru-RU" dirty="0" smtClean="0"/>
              <a:t> </a:t>
            </a:r>
            <a:r>
              <a:rPr lang="ru-RU" dirty="0" err="1" smtClean="0"/>
              <a:t>merits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demerits</a:t>
            </a:r>
            <a:r>
              <a:rPr lang="en-US" dirty="0" smtClean="0"/>
              <a:t>)</a:t>
            </a:r>
            <a:r>
              <a:rPr lang="ru-RU" dirty="0" smtClean="0"/>
              <a:t>. </a:t>
            </a:r>
            <a:r>
              <a:rPr lang="ru-RU" dirty="0" err="1" smtClean="0"/>
              <a:t>Mixed</a:t>
            </a:r>
            <a:r>
              <a:rPr lang="ru-RU" dirty="0" smtClean="0"/>
              <a:t> </a:t>
            </a:r>
            <a:r>
              <a:rPr lang="ru-RU" dirty="0" err="1" smtClean="0"/>
              <a:t>economy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expected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retain</a:t>
            </a:r>
            <a:r>
              <a:rPr lang="ru-RU" dirty="0" smtClean="0"/>
              <a:t> </a:t>
            </a:r>
            <a:r>
              <a:rPr lang="ru-RU" dirty="0" err="1" smtClean="0"/>
              <a:t>only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merits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two</a:t>
            </a:r>
            <a:r>
              <a:rPr lang="ru-RU" dirty="0" smtClean="0"/>
              <a:t> </a:t>
            </a:r>
            <a:r>
              <a:rPr lang="ru-RU" dirty="0" err="1" smtClean="0"/>
              <a:t>systems</a:t>
            </a:r>
            <a:r>
              <a:rPr lang="ru-RU" dirty="0" smtClean="0"/>
              <a:t>.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instance</a:t>
            </a:r>
            <a:r>
              <a:rPr lang="ru-RU" dirty="0" smtClean="0"/>
              <a:t>,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government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expected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allow</a:t>
            </a:r>
            <a:r>
              <a:rPr lang="ru-RU" dirty="0" smtClean="0"/>
              <a:t> </a:t>
            </a:r>
            <a:r>
              <a:rPr lang="ru-RU" dirty="0" err="1" smtClean="0"/>
              <a:t>private</a:t>
            </a:r>
            <a:r>
              <a:rPr lang="en-US" dirty="0" smtClean="0"/>
              <a:t>  </a:t>
            </a:r>
            <a:r>
              <a:rPr lang="ru-RU" dirty="0" err="1" smtClean="0"/>
              <a:t>investment</a:t>
            </a:r>
            <a:r>
              <a:rPr lang="ru-RU" dirty="0" smtClean="0"/>
              <a:t>, </a:t>
            </a:r>
            <a:r>
              <a:rPr lang="ru-RU" dirty="0" err="1" smtClean="0"/>
              <a:t>but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government</a:t>
            </a:r>
            <a:r>
              <a:rPr lang="ru-RU" dirty="0" smtClean="0"/>
              <a:t> </a:t>
            </a:r>
            <a:r>
              <a:rPr lang="ru-RU" dirty="0" err="1" smtClean="0"/>
              <a:t>also</a:t>
            </a:r>
            <a:r>
              <a:rPr lang="ru-RU" dirty="0" smtClean="0"/>
              <a:t> </a:t>
            </a:r>
            <a:r>
              <a:rPr lang="ru-RU" dirty="0" err="1" smtClean="0"/>
              <a:t>controls</a:t>
            </a:r>
            <a:r>
              <a:rPr lang="ru-RU" dirty="0" smtClean="0"/>
              <a:t> </a:t>
            </a:r>
            <a:r>
              <a:rPr lang="ru-RU" dirty="0" err="1" smtClean="0"/>
              <a:t>monopolies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Planning</a:t>
            </a:r>
            <a:r>
              <a:rPr lang="ru-RU" dirty="0"/>
              <a:t>: </a:t>
            </a:r>
            <a:r>
              <a:rPr lang="ru-RU" dirty="0" err="1"/>
              <a:t>Economic</a:t>
            </a:r>
            <a:r>
              <a:rPr lang="ru-RU" dirty="0"/>
              <a:t> </a:t>
            </a:r>
            <a:r>
              <a:rPr lang="ru-RU" dirty="0" err="1"/>
              <a:t>planning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another</a:t>
            </a:r>
            <a:r>
              <a:rPr lang="ru-RU" dirty="0"/>
              <a:t> </a:t>
            </a:r>
            <a:r>
              <a:rPr lang="ru-RU" dirty="0" err="1"/>
              <a:t>important</a:t>
            </a:r>
            <a:r>
              <a:rPr lang="ru-RU" dirty="0"/>
              <a:t> </a:t>
            </a:r>
            <a:r>
              <a:rPr lang="ru-RU" dirty="0" err="1"/>
              <a:t>feature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mixed</a:t>
            </a:r>
            <a:r>
              <a:rPr lang="ru-RU" dirty="0"/>
              <a:t> </a:t>
            </a:r>
            <a:r>
              <a:rPr lang="ru-RU" dirty="0" err="1"/>
              <a:t>economy</a:t>
            </a:r>
            <a:r>
              <a:rPr lang="ru-RU" dirty="0"/>
              <a:t>. </a:t>
            </a:r>
            <a:r>
              <a:rPr lang="ru-RU" dirty="0" err="1"/>
              <a:t>Planning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direct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relative</a:t>
            </a:r>
            <a:r>
              <a:rPr lang="ru-RU" dirty="0"/>
              <a:t> </a:t>
            </a:r>
            <a:r>
              <a:rPr lang="ru-RU" dirty="0" err="1"/>
              <a:t>roles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sectors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respective</a:t>
            </a:r>
            <a:r>
              <a:rPr lang="ru-RU" dirty="0"/>
              <a:t> </a:t>
            </a:r>
            <a:r>
              <a:rPr lang="ru-RU" dirty="0" err="1"/>
              <a:t>jurisdictions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207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r>
              <a:rPr lang="ru-RU" sz="4000" b="1" i="1" dirty="0" err="1">
                <a:solidFill>
                  <a:schemeClr val="tx1"/>
                </a:solidFill>
              </a:rPr>
              <a:t>Merits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</a:rPr>
              <a:t>of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</a:rPr>
              <a:t>Mixed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</a:rPr>
              <a:t>Economy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Efficient</a:t>
            </a:r>
            <a:r>
              <a:rPr lang="ru-RU" dirty="0"/>
              <a:t> </a:t>
            </a:r>
            <a:r>
              <a:rPr lang="ru-RU" dirty="0" err="1"/>
              <a:t>resource</a:t>
            </a:r>
            <a:r>
              <a:rPr lang="ru-RU" dirty="0"/>
              <a:t> </a:t>
            </a:r>
            <a:r>
              <a:rPr lang="ru-RU" dirty="0" err="1" smtClean="0"/>
              <a:t>utilisation</a:t>
            </a:r>
            <a:r>
              <a:rPr lang="en-US" dirty="0" smtClean="0"/>
              <a:t> (</a:t>
            </a:r>
            <a:r>
              <a:rPr lang="ru-RU" dirty="0" err="1" smtClean="0"/>
              <a:t>If</a:t>
            </a:r>
            <a:r>
              <a:rPr lang="ru-RU" dirty="0" smtClean="0"/>
              <a:t> </a:t>
            </a:r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misallocation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resources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controls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regulates</a:t>
            </a:r>
            <a:r>
              <a:rPr lang="ru-RU" dirty="0"/>
              <a:t> </a:t>
            </a:r>
            <a:r>
              <a:rPr lang="ru-RU" dirty="0" err="1" smtClean="0"/>
              <a:t>it</a:t>
            </a:r>
            <a:r>
              <a:rPr lang="en-US" dirty="0" smtClean="0"/>
              <a:t>)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Prices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administered</a:t>
            </a:r>
            <a:r>
              <a:rPr lang="ru-RU" dirty="0"/>
              <a:t>: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prices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fixed</a:t>
            </a:r>
            <a:r>
              <a:rPr lang="ru-RU" dirty="0"/>
              <a:t> </a:t>
            </a:r>
            <a:r>
              <a:rPr lang="ru-RU" dirty="0" err="1"/>
              <a:t>always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forces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demand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supply</a:t>
            </a:r>
            <a:r>
              <a:rPr lang="ru-RU" dirty="0"/>
              <a:t>.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case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goods</a:t>
            </a:r>
            <a:r>
              <a:rPr lang="ru-RU" dirty="0"/>
              <a:t>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scarce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prices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administered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government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such</a:t>
            </a:r>
            <a:r>
              <a:rPr lang="ru-RU" dirty="0"/>
              <a:t> </a:t>
            </a:r>
            <a:r>
              <a:rPr lang="ru-RU" dirty="0" err="1"/>
              <a:t>goods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also</a:t>
            </a:r>
            <a:r>
              <a:rPr lang="ru-RU" dirty="0"/>
              <a:t> </a:t>
            </a:r>
            <a:r>
              <a:rPr lang="ru-RU" dirty="0" err="1"/>
              <a:t>rationed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 smtClean="0"/>
              <a:t>Welfare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/>
              <a:t>mixed</a:t>
            </a:r>
            <a:r>
              <a:rPr lang="ru-RU" dirty="0"/>
              <a:t> </a:t>
            </a:r>
            <a:r>
              <a:rPr lang="ru-RU" dirty="0" err="1"/>
              <a:t>economy</a:t>
            </a:r>
            <a:r>
              <a:rPr lang="ru-RU" dirty="0"/>
              <a:t>, </a:t>
            </a:r>
            <a:r>
              <a:rPr lang="ru-RU" dirty="0" err="1"/>
              <a:t>planning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centralized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overall</a:t>
            </a:r>
            <a:r>
              <a:rPr lang="ru-RU" dirty="0"/>
              <a:t> </a:t>
            </a:r>
            <a:r>
              <a:rPr lang="ru-RU" dirty="0" err="1"/>
              <a:t>welfare</a:t>
            </a:r>
            <a:r>
              <a:rPr lang="ru-RU" dirty="0"/>
              <a:t>. </a:t>
            </a:r>
            <a:r>
              <a:rPr lang="ru-RU" dirty="0" err="1" smtClean="0"/>
              <a:t>There</a:t>
            </a:r>
            <a:r>
              <a:rPr lang="ru-RU" dirty="0" smtClean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 </a:t>
            </a:r>
            <a:r>
              <a:rPr lang="ru-RU" dirty="0" err="1"/>
              <a:t>provided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workers</a:t>
            </a:r>
            <a:r>
              <a:rPr lang="ru-RU" dirty="0"/>
              <a:t>. </a:t>
            </a:r>
            <a:r>
              <a:rPr lang="ru-RU" dirty="0" err="1"/>
              <a:t>Inequalities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income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wealth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reduced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320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err="1">
                <a:solidFill>
                  <a:schemeClr val="tx1"/>
                </a:solidFill>
              </a:rPr>
              <a:t>Demerits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</a:rPr>
              <a:t>of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</a:rPr>
              <a:t>Mixed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</a:rPr>
              <a:t>Economy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Lack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Co-ordination</a:t>
            </a:r>
            <a:r>
              <a:rPr lang="ru-RU" dirty="0"/>
              <a:t>: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coordination</a:t>
            </a:r>
            <a:r>
              <a:rPr lang="ru-RU" dirty="0"/>
              <a:t> </a:t>
            </a:r>
            <a:r>
              <a:rPr lang="ru-RU" dirty="0" err="1"/>
              <a:t>between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sectors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poor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/>
              <a:t>mixed</a:t>
            </a:r>
            <a:r>
              <a:rPr lang="ru-RU" dirty="0"/>
              <a:t> </a:t>
            </a:r>
            <a:r>
              <a:rPr lang="ru-RU" dirty="0" err="1" smtClean="0"/>
              <a:t>economy</a:t>
            </a:r>
            <a:endParaRPr lang="en-US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Corruption</a:t>
            </a:r>
            <a:r>
              <a:rPr lang="ru-RU" dirty="0"/>
              <a:t>: </a:t>
            </a:r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every</a:t>
            </a:r>
            <a:r>
              <a:rPr lang="ru-RU" dirty="0"/>
              <a:t> </a:t>
            </a:r>
            <a:r>
              <a:rPr lang="ru-RU" dirty="0" err="1"/>
              <a:t>chance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sector</a:t>
            </a:r>
            <a:r>
              <a:rPr lang="ru-RU" dirty="0"/>
              <a:t> </a:t>
            </a:r>
            <a:r>
              <a:rPr lang="ru-RU" dirty="0" err="1"/>
              <a:t>works</a:t>
            </a:r>
            <a:r>
              <a:rPr lang="ru-RU" dirty="0"/>
              <a:t> </a:t>
            </a:r>
            <a:r>
              <a:rPr lang="ru-RU" dirty="0" err="1"/>
              <a:t>inefficiently</a:t>
            </a:r>
            <a:r>
              <a:rPr lang="ru-RU"/>
              <a:t>. 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Economic</a:t>
            </a:r>
            <a:r>
              <a:rPr lang="ru-RU" dirty="0"/>
              <a:t> </a:t>
            </a:r>
            <a:r>
              <a:rPr lang="ru-RU" dirty="0" err="1" smtClean="0"/>
              <a:t>Fluctuations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hand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sector</a:t>
            </a:r>
            <a:r>
              <a:rPr lang="ru-RU" dirty="0"/>
              <a:t> </a:t>
            </a:r>
            <a:r>
              <a:rPr lang="ru-RU" dirty="0" err="1"/>
              <a:t>does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operate</a:t>
            </a:r>
            <a:r>
              <a:rPr lang="ru-RU" dirty="0"/>
              <a:t> </a:t>
            </a:r>
            <a:r>
              <a:rPr lang="ru-RU" dirty="0" err="1"/>
              <a:t>under</a:t>
            </a:r>
            <a:r>
              <a:rPr lang="ru-RU" dirty="0"/>
              <a:t> </a:t>
            </a:r>
            <a:r>
              <a:rPr lang="ru-RU" dirty="0" err="1"/>
              <a:t>very</a:t>
            </a:r>
            <a:r>
              <a:rPr lang="ru-RU" dirty="0"/>
              <a:t> </a:t>
            </a:r>
            <a:r>
              <a:rPr lang="ru-RU" dirty="0" err="1"/>
              <a:t>rigid</a:t>
            </a:r>
            <a:r>
              <a:rPr lang="ru-RU" dirty="0"/>
              <a:t> </a:t>
            </a:r>
            <a:r>
              <a:rPr lang="ru-RU" dirty="0" err="1"/>
              <a:t>conditions</a:t>
            </a:r>
            <a:r>
              <a:rPr lang="ru-RU" dirty="0"/>
              <a:t> </a:t>
            </a:r>
            <a:r>
              <a:rPr lang="ru-RU" dirty="0" err="1"/>
              <a:t>prescribed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government</a:t>
            </a:r>
            <a:r>
              <a:rPr lang="ru-RU" dirty="0"/>
              <a:t>.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other</a:t>
            </a:r>
            <a:r>
              <a:rPr lang="ru-RU" dirty="0"/>
              <a:t> </a:t>
            </a:r>
            <a:r>
              <a:rPr lang="ru-RU" dirty="0" err="1"/>
              <a:t>hand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sector</a:t>
            </a:r>
            <a:r>
              <a:rPr lang="ru-RU" dirty="0"/>
              <a:t> </a:t>
            </a:r>
            <a:r>
              <a:rPr lang="ru-RU" dirty="0" err="1"/>
              <a:t>too</a:t>
            </a:r>
            <a:r>
              <a:rPr lang="ru-RU" dirty="0"/>
              <a:t> </a:t>
            </a:r>
            <a:r>
              <a:rPr lang="ru-RU" dirty="0" err="1"/>
              <a:t>does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operate</a:t>
            </a:r>
            <a:r>
              <a:rPr lang="ru-RU" dirty="0"/>
              <a:t> </a:t>
            </a:r>
            <a:r>
              <a:rPr lang="ru-RU" dirty="0" err="1"/>
              <a:t>under</a:t>
            </a:r>
            <a:r>
              <a:rPr lang="ru-RU" dirty="0"/>
              <a:t> </a:t>
            </a:r>
            <a:r>
              <a:rPr lang="ru-RU" dirty="0" err="1"/>
              <a:t>very</a:t>
            </a:r>
            <a:r>
              <a:rPr lang="ru-RU" dirty="0"/>
              <a:t> </a:t>
            </a:r>
            <a:r>
              <a:rPr lang="ru-RU" dirty="0" err="1"/>
              <a:t>rigid</a:t>
            </a:r>
            <a:r>
              <a:rPr lang="ru-RU" dirty="0"/>
              <a:t> </a:t>
            </a:r>
            <a:r>
              <a:rPr lang="ru-RU" dirty="0" err="1"/>
              <a:t>conditions</a:t>
            </a:r>
            <a:r>
              <a:rPr lang="ru-RU" dirty="0"/>
              <a:t> </a:t>
            </a:r>
            <a:r>
              <a:rPr lang="ru-RU" dirty="0" err="1"/>
              <a:t>enforced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planned</a:t>
            </a:r>
            <a:r>
              <a:rPr lang="ru-RU" dirty="0"/>
              <a:t> </a:t>
            </a:r>
            <a:r>
              <a:rPr lang="ru-RU" dirty="0" err="1"/>
              <a:t>economy</a:t>
            </a:r>
            <a:r>
              <a:rPr lang="ru-RU" dirty="0"/>
              <a:t>.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lack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policy</a:t>
            </a:r>
            <a:r>
              <a:rPr lang="ru-RU" dirty="0"/>
              <a:t> </a:t>
            </a:r>
            <a:r>
              <a:rPr lang="ru-RU" dirty="0" err="1"/>
              <a:t>coordination</a:t>
            </a:r>
            <a:r>
              <a:rPr lang="ru-RU" dirty="0"/>
              <a:t> </a:t>
            </a:r>
            <a:r>
              <a:rPr lang="ru-RU" dirty="0" err="1"/>
              <a:t>between</a:t>
            </a:r>
            <a:r>
              <a:rPr lang="ru-RU" dirty="0"/>
              <a:t>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sector</a:t>
            </a:r>
            <a:r>
              <a:rPr lang="ru-RU" dirty="0"/>
              <a:t> </a:t>
            </a:r>
            <a:r>
              <a:rPr lang="ru-RU" dirty="0" err="1"/>
              <a:t>results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economic</a:t>
            </a:r>
            <a:r>
              <a:rPr lang="ru-RU" dirty="0"/>
              <a:t> </a:t>
            </a:r>
            <a:r>
              <a:rPr lang="ru-RU" dirty="0" err="1"/>
              <a:t>fluctuations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4013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404664"/>
            <a:ext cx="6172200" cy="108012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err="1">
                <a:solidFill>
                  <a:schemeClr val="tx1"/>
                </a:solidFill>
              </a:rPr>
              <a:t>essay</a:t>
            </a:r>
            <a:endParaRPr lang="ru-RU" sz="60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276872"/>
            <a:ext cx="6172200" cy="4098050"/>
          </a:xfrm>
        </p:spPr>
        <p:txBody>
          <a:bodyPr>
            <a:normAutofit/>
          </a:bodyPr>
          <a:lstStyle/>
          <a:p>
            <a:pPr algn="ctr"/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ru-RU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34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5832648"/>
          </a:xfrm>
        </p:spPr>
        <p:txBody>
          <a:bodyPr>
            <a:noAutofit/>
          </a:bodyPr>
          <a:lstStyle/>
          <a:p>
            <a:pPr algn="ctr"/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/>
              <a:t/>
            </a:r>
            <a:br>
              <a:rPr lang="en-US" sz="2500" b="1" dirty="0"/>
            </a:b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/>
              <a:t/>
            </a:r>
            <a:br>
              <a:rPr lang="en-US" sz="2500" b="1" dirty="0"/>
            </a:br>
            <a:r>
              <a:rPr lang="ru-RU" sz="2500" b="1" i="1" dirty="0" err="1" smtClean="0">
                <a:solidFill>
                  <a:schemeClr val="tx1"/>
                </a:solidFill>
              </a:rPr>
              <a:t>Adam</a:t>
            </a:r>
            <a:r>
              <a:rPr lang="ru-RU" sz="2500" b="1" i="1" dirty="0" smtClean="0">
                <a:solidFill>
                  <a:schemeClr val="tx1"/>
                </a:solidFill>
              </a:rPr>
              <a:t> </a:t>
            </a:r>
            <a:r>
              <a:rPr lang="ru-RU" sz="2500" b="1" i="1" dirty="0" err="1">
                <a:solidFill>
                  <a:schemeClr val="tx1"/>
                </a:solidFill>
              </a:rPr>
              <a:t>Smith’s</a:t>
            </a:r>
            <a:r>
              <a:rPr lang="ru-RU" sz="2500" b="1" i="1" dirty="0">
                <a:solidFill>
                  <a:schemeClr val="tx1"/>
                </a:solidFill>
              </a:rPr>
              <a:t> </a:t>
            </a:r>
            <a:r>
              <a:rPr lang="ru-RU" sz="2500" b="1" i="1" dirty="0" err="1">
                <a:solidFill>
                  <a:schemeClr val="tx1"/>
                </a:solidFill>
              </a:rPr>
              <a:t>Definition</a:t>
            </a:r>
            <a:r>
              <a:rPr lang="ru-RU" sz="2500" b="1" i="1" dirty="0">
                <a:solidFill>
                  <a:schemeClr val="tx1"/>
                </a:solidFill>
              </a:rPr>
              <a:t> (</a:t>
            </a:r>
            <a:r>
              <a:rPr lang="ru-RU" sz="2500" b="1" i="1" dirty="0" err="1">
                <a:solidFill>
                  <a:schemeClr val="tx1"/>
                </a:solidFill>
              </a:rPr>
              <a:t>Wealth</a:t>
            </a:r>
            <a:r>
              <a:rPr lang="ru-RU" sz="2500" b="1" i="1" dirty="0">
                <a:solidFill>
                  <a:schemeClr val="tx1"/>
                </a:solidFill>
              </a:rPr>
              <a:t> </a:t>
            </a:r>
            <a:r>
              <a:rPr lang="ru-RU" sz="2500" b="1" i="1" dirty="0" err="1">
                <a:solidFill>
                  <a:schemeClr val="tx1"/>
                </a:solidFill>
              </a:rPr>
              <a:t>Definition</a:t>
            </a:r>
            <a:r>
              <a:rPr lang="ru-RU" sz="2500" b="1" i="1" dirty="0" smtClean="0">
                <a:solidFill>
                  <a:schemeClr val="tx1"/>
                </a:solidFill>
              </a:rPr>
              <a:t>)</a:t>
            </a:r>
            <a:r>
              <a:rPr lang="en-US" sz="2500" b="1" i="1" dirty="0" smtClean="0">
                <a:solidFill>
                  <a:schemeClr val="tx1"/>
                </a:solidFill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</a:rPr>
            </a:br>
            <a:r>
              <a:rPr lang="en-US" sz="2500" b="1" dirty="0" smtClean="0">
                <a:solidFill>
                  <a:schemeClr val="tx1"/>
                </a:solidFill>
              </a:rPr>
              <a:t/>
            </a:r>
            <a:br>
              <a:rPr lang="en-US" sz="2500" b="1" dirty="0" smtClean="0">
                <a:solidFill>
                  <a:schemeClr val="tx1"/>
                </a:solidFill>
              </a:rPr>
            </a:br>
            <a:r>
              <a:rPr lang="ru-RU" sz="2500" dirty="0" err="1" smtClean="0">
                <a:solidFill>
                  <a:schemeClr val="tx1"/>
                </a:solidFill>
              </a:rPr>
              <a:t>Adam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Smith</a:t>
            </a:r>
            <a:r>
              <a:rPr lang="ru-RU" sz="2500" dirty="0">
                <a:solidFill>
                  <a:schemeClr val="tx1"/>
                </a:solidFill>
              </a:rPr>
              <a:t> (1723-90) </a:t>
            </a:r>
            <a:r>
              <a:rPr lang="ru-RU" sz="2500" dirty="0" err="1">
                <a:solidFill>
                  <a:schemeClr val="tx1"/>
                </a:solidFill>
              </a:rPr>
              <a:t>defined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economics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as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follows</a:t>
            </a:r>
            <a:r>
              <a:rPr lang="ru-RU" sz="2500" dirty="0">
                <a:solidFill>
                  <a:schemeClr val="tx1"/>
                </a:solidFill>
              </a:rPr>
              <a:t> : “</a:t>
            </a:r>
            <a:r>
              <a:rPr lang="ru-RU" sz="2500" dirty="0" err="1">
                <a:solidFill>
                  <a:schemeClr val="tx1"/>
                </a:solidFill>
              </a:rPr>
              <a:t>Economics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is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the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science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of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wealth</a:t>
            </a:r>
            <a:r>
              <a:rPr lang="ru-RU" sz="2500" dirty="0" smtClean="0">
                <a:solidFill>
                  <a:schemeClr val="tx1"/>
                </a:solidFill>
              </a:rPr>
              <a:t>”.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 err="1" smtClean="0">
                <a:solidFill>
                  <a:schemeClr val="tx1"/>
                </a:solidFill>
              </a:rPr>
              <a:t>He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is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the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author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of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the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famous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book</a:t>
            </a:r>
            <a:r>
              <a:rPr lang="ru-RU" sz="2500" dirty="0">
                <a:solidFill>
                  <a:schemeClr val="tx1"/>
                </a:solidFill>
              </a:rPr>
              <a:t> “</a:t>
            </a:r>
            <a:r>
              <a:rPr lang="ru-RU" sz="2500" dirty="0" err="1">
                <a:solidFill>
                  <a:schemeClr val="tx1"/>
                </a:solidFill>
              </a:rPr>
              <a:t>Wealth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of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Nations</a:t>
            </a:r>
            <a:r>
              <a:rPr lang="ru-RU" sz="2500" dirty="0">
                <a:solidFill>
                  <a:schemeClr val="tx1"/>
                </a:solidFill>
              </a:rPr>
              <a:t>” (1776).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 err="1" smtClean="0">
                <a:solidFill>
                  <a:schemeClr val="tx1"/>
                </a:solidFill>
              </a:rPr>
              <a:t>He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is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known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as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the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Father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of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>
                <a:solidFill>
                  <a:schemeClr val="tx1"/>
                </a:solidFill>
              </a:rPr>
              <a:t>Political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Economy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/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7675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390456" cy="27363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Smith was interested mainly in studying the ways by which the wealth of all nations could be increased.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0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404248" cy="1470025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 err="1">
                <a:solidFill>
                  <a:schemeClr val="tx1"/>
                </a:solidFill>
              </a:rPr>
              <a:t>Alfred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</a:rPr>
              <a:t>Marshall’s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</a:rPr>
              <a:t>Definition</a:t>
            </a:r>
            <a:r>
              <a:rPr lang="ru-RU" sz="3000" b="1" i="1" dirty="0">
                <a:solidFill>
                  <a:schemeClr val="tx1"/>
                </a:solidFill>
              </a:rPr>
              <a:t> (</a:t>
            </a:r>
            <a:r>
              <a:rPr lang="ru-RU" sz="3000" b="1" i="1" dirty="0" err="1">
                <a:solidFill>
                  <a:schemeClr val="tx1"/>
                </a:solidFill>
              </a:rPr>
              <a:t>Welfare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</a:rPr>
              <a:t>Definition</a:t>
            </a:r>
            <a:r>
              <a:rPr lang="ru-RU" sz="3000" b="1" i="1" dirty="0">
                <a:solidFill>
                  <a:schemeClr val="tx1"/>
                </a:solidFill>
              </a:rPr>
              <a:t>)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988840"/>
            <a:ext cx="6408712" cy="4392488"/>
          </a:xfrm>
        </p:spPr>
        <p:txBody>
          <a:bodyPr>
            <a:normAutofit fontScale="92500" lnSpcReduction="20000"/>
          </a:bodyPr>
          <a:lstStyle/>
          <a:p>
            <a:r>
              <a:rPr lang="ru-RU" sz="3000" b="0" cap="small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Alfred</a:t>
            </a:r>
            <a:r>
              <a:rPr lang="ru-RU" sz="3000" b="0" cap="small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Marshall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(1842-1924)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wrote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book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Principles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Economics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1890</a:t>
            </a:r>
            <a:r>
              <a:rPr lang="en-US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endParaRPr lang="en-US" sz="3000" b="0" cap="small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defined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economics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“a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study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mankind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ordinary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business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life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”. </a:t>
            </a:r>
            <a:endParaRPr lang="en-US" sz="3000" b="0" cap="small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sz="3000" b="0" cap="small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altered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form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definition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: “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Economics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study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man’s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actions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ordinary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business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b="0" cap="small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life</a:t>
            </a:r>
            <a:r>
              <a:rPr lang="ru-RU" sz="3000" b="0" cap="small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”.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75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6260232" cy="1470025"/>
          </a:xfrm>
        </p:spPr>
        <p:txBody>
          <a:bodyPr>
            <a:normAutofit/>
          </a:bodyPr>
          <a:lstStyle/>
          <a:p>
            <a:pPr algn="ctr"/>
            <a:r>
              <a:rPr lang="ru-RU" i="1" dirty="0" err="1">
                <a:solidFill>
                  <a:schemeClr val="tx1"/>
                </a:solidFill>
              </a:rPr>
              <a:t>Lionel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Robbins</a:t>
            </a:r>
            <a:r>
              <a:rPr lang="ru-RU" i="1" dirty="0">
                <a:solidFill>
                  <a:schemeClr val="tx1"/>
                </a:solidFill>
              </a:rPr>
              <a:t>’ </a:t>
            </a:r>
            <a:r>
              <a:rPr lang="ru-RU" i="1" dirty="0" err="1">
                <a:solidFill>
                  <a:schemeClr val="tx1"/>
                </a:solidFill>
              </a:rPr>
              <a:t>definition</a:t>
            </a:r>
            <a:r>
              <a:rPr lang="ru-RU" i="1" dirty="0">
                <a:solidFill>
                  <a:schemeClr val="tx1"/>
                </a:solidFill>
              </a:rPr>
              <a:t> (</a:t>
            </a:r>
            <a:r>
              <a:rPr lang="ru-RU" i="1" dirty="0" err="1">
                <a:solidFill>
                  <a:schemeClr val="tx1"/>
                </a:solidFill>
              </a:rPr>
              <a:t>Scarcity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Definition</a:t>
            </a:r>
            <a:r>
              <a:rPr lang="ru-RU" i="1" dirty="0">
                <a:solidFill>
                  <a:schemeClr val="tx1"/>
                </a:solidFill>
              </a:rPr>
              <a:t>)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2060848"/>
            <a:ext cx="6192688" cy="3505944"/>
          </a:xfrm>
        </p:spPr>
        <p:txBody>
          <a:bodyPr>
            <a:noAutofit/>
          </a:bodyPr>
          <a:lstStyle/>
          <a:p>
            <a:pPr algn="ctr"/>
            <a:r>
              <a:rPr lang="ru-RU" sz="3000" dirty="0" err="1">
                <a:solidFill>
                  <a:schemeClr val="tx1"/>
                </a:solidFill>
              </a:rPr>
              <a:t>Lionel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Robbins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has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defined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economics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follows</a:t>
            </a:r>
            <a:r>
              <a:rPr lang="ru-RU" sz="3000" dirty="0">
                <a:solidFill>
                  <a:schemeClr val="tx1"/>
                </a:solidFill>
              </a:rPr>
              <a:t> : “</a:t>
            </a:r>
            <a:r>
              <a:rPr lang="ru-RU" sz="3000" dirty="0" err="1">
                <a:solidFill>
                  <a:schemeClr val="tx1"/>
                </a:solidFill>
              </a:rPr>
              <a:t>Economics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is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the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</a:rPr>
              <a:t>science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which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studies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human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behaviour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as</a:t>
            </a:r>
            <a:r>
              <a:rPr lang="ru-RU" sz="3000" dirty="0">
                <a:solidFill>
                  <a:schemeClr val="tx1"/>
                </a:solidFill>
              </a:rPr>
              <a:t> a </a:t>
            </a:r>
            <a:r>
              <a:rPr lang="ru-RU" sz="3000" dirty="0" err="1">
                <a:solidFill>
                  <a:schemeClr val="tx1"/>
                </a:solidFill>
              </a:rPr>
              <a:t>relationship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between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ends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and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scarce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means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which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have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alternative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uses</a:t>
            </a:r>
            <a:r>
              <a:rPr lang="ru-RU" sz="30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04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354162"/>
          </a:xfrm>
        </p:spPr>
        <p:txBody>
          <a:bodyPr>
            <a:noAutofit/>
          </a:bodyPr>
          <a:lstStyle/>
          <a:p>
            <a:pPr algn="ctr"/>
            <a:r>
              <a:rPr lang="ru-RU" sz="3000" i="1" dirty="0" err="1">
                <a:solidFill>
                  <a:schemeClr val="tx1"/>
                </a:solidFill>
              </a:rPr>
              <a:t>The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definition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of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Robbins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is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based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on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the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following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basic</a:t>
            </a:r>
            <a:r>
              <a:rPr lang="ru-RU" sz="3000" i="1" dirty="0">
                <a:solidFill>
                  <a:schemeClr val="tx1"/>
                </a:solidFill>
              </a:rPr>
              <a:t> </a:t>
            </a:r>
            <a:r>
              <a:rPr lang="ru-RU" sz="3000" i="1" dirty="0" err="1">
                <a:solidFill>
                  <a:schemeClr val="tx1"/>
                </a:solidFill>
              </a:rPr>
              <a:t>assumptions</a:t>
            </a:r>
            <a:r>
              <a:rPr lang="ru-RU" sz="3000" i="1" dirty="0">
                <a:solidFill>
                  <a:schemeClr val="tx1"/>
                </a:solidFill>
              </a:rPr>
              <a:t/>
            </a:r>
            <a:br>
              <a:rPr lang="ru-RU" sz="3000" i="1" dirty="0">
                <a:solidFill>
                  <a:schemeClr val="tx1"/>
                </a:solidFill>
              </a:rPr>
            </a:b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r>
              <a:rPr lang="ru-RU" sz="2500" dirty="0"/>
              <a:t>1. </a:t>
            </a:r>
            <a:r>
              <a:rPr lang="ru-RU" sz="2500" dirty="0" err="1"/>
              <a:t>Ends</a:t>
            </a:r>
            <a:r>
              <a:rPr lang="ru-RU" sz="2500" dirty="0"/>
              <a:t> </a:t>
            </a:r>
            <a:r>
              <a:rPr lang="ru-RU" sz="2500" dirty="0" err="1"/>
              <a:t>are</a:t>
            </a:r>
            <a:r>
              <a:rPr lang="ru-RU" sz="2500" dirty="0"/>
              <a:t> </a:t>
            </a:r>
            <a:r>
              <a:rPr lang="ru-RU" sz="2500" dirty="0" err="1"/>
              <a:t>various</a:t>
            </a:r>
            <a:r>
              <a:rPr lang="ru-RU" sz="2500" dirty="0"/>
              <a:t>. </a:t>
            </a:r>
            <a:r>
              <a:rPr lang="ru-RU" sz="2500" dirty="0" err="1"/>
              <a:t>The</a:t>
            </a:r>
            <a:r>
              <a:rPr lang="ru-RU" sz="2500" dirty="0"/>
              <a:t> </a:t>
            </a:r>
            <a:r>
              <a:rPr lang="ru-RU" sz="2500" dirty="0" err="1"/>
              <a:t>term</a:t>
            </a:r>
            <a:r>
              <a:rPr lang="ru-RU" sz="2500" dirty="0"/>
              <a:t> “</a:t>
            </a:r>
            <a:r>
              <a:rPr lang="ru-RU" sz="2500" dirty="0" err="1"/>
              <a:t>ends</a:t>
            </a:r>
            <a:r>
              <a:rPr lang="ru-RU" sz="2500" dirty="0"/>
              <a:t>” </a:t>
            </a:r>
            <a:r>
              <a:rPr lang="ru-RU" sz="2500" dirty="0" err="1"/>
              <a:t>mean</a:t>
            </a:r>
            <a:r>
              <a:rPr lang="ru-RU" sz="2500" dirty="0"/>
              <a:t> </a:t>
            </a:r>
            <a:r>
              <a:rPr lang="ru-RU" sz="2500" dirty="0" err="1"/>
              <a:t>wants</a:t>
            </a:r>
            <a:r>
              <a:rPr lang="ru-RU" sz="2500" dirty="0"/>
              <a:t>. </a:t>
            </a:r>
            <a:r>
              <a:rPr lang="ru-RU" sz="2500" dirty="0" err="1"/>
              <a:t>Human</a:t>
            </a:r>
            <a:r>
              <a:rPr lang="ru-RU" sz="2500" dirty="0"/>
              <a:t> </a:t>
            </a:r>
            <a:r>
              <a:rPr lang="ru-RU" sz="2500" dirty="0" err="1"/>
              <a:t>wants</a:t>
            </a:r>
            <a:r>
              <a:rPr lang="ru-RU" sz="2500" dirty="0"/>
              <a:t> </a:t>
            </a:r>
            <a:r>
              <a:rPr lang="ru-RU" sz="2500" dirty="0" err="1"/>
              <a:t>are</a:t>
            </a:r>
            <a:r>
              <a:rPr lang="ru-RU" sz="2500" dirty="0"/>
              <a:t> </a:t>
            </a:r>
            <a:r>
              <a:rPr lang="ru-RU" sz="2500" dirty="0" err="1"/>
              <a:t>unlimited</a:t>
            </a:r>
            <a:r>
              <a:rPr lang="ru-RU" sz="2500" dirty="0" smtClean="0"/>
              <a:t>.</a:t>
            </a:r>
            <a:endParaRPr lang="en-US" sz="2500" dirty="0" smtClean="0"/>
          </a:p>
          <a:p>
            <a:pPr marL="0" indent="0">
              <a:buNone/>
            </a:pPr>
            <a:endParaRPr lang="ru-RU" sz="2500" dirty="0"/>
          </a:p>
          <a:p>
            <a:r>
              <a:rPr lang="ru-RU" sz="2500" dirty="0"/>
              <a:t>2. </a:t>
            </a:r>
            <a:r>
              <a:rPr lang="ru-RU" sz="2500" dirty="0" err="1"/>
              <a:t>Means</a:t>
            </a:r>
            <a:r>
              <a:rPr lang="ru-RU" sz="2500" dirty="0"/>
              <a:t> </a:t>
            </a:r>
            <a:r>
              <a:rPr lang="ru-RU" sz="2500" dirty="0" err="1"/>
              <a:t>are</a:t>
            </a:r>
            <a:r>
              <a:rPr lang="ru-RU" sz="2500" dirty="0"/>
              <a:t> </a:t>
            </a:r>
            <a:r>
              <a:rPr lang="ru-RU" sz="2500" dirty="0" err="1"/>
              <a:t>limited</a:t>
            </a:r>
            <a:r>
              <a:rPr lang="ru-RU" sz="2500" dirty="0"/>
              <a:t>. </a:t>
            </a:r>
            <a:r>
              <a:rPr lang="ru-RU" sz="2500" dirty="0" err="1"/>
              <a:t>Means</a:t>
            </a:r>
            <a:r>
              <a:rPr lang="ru-RU" sz="2500" dirty="0"/>
              <a:t> </a:t>
            </a:r>
            <a:r>
              <a:rPr lang="ru-RU" sz="2500" dirty="0" err="1"/>
              <a:t>like</a:t>
            </a:r>
            <a:r>
              <a:rPr lang="ru-RU" sz="2500" dirty="0"/>
              <a:t> </a:t>
            </a:r>
            <a:r>
              <a:rPr lang="ru-RU" sz="2500" dirty="0" err="1"/>
              <a:t>time</a:t>
            </a:r>
            <a:r>
              <a:rPr lang="ru-RU" sz="2500" dirty="0"/>
              <a:t>, </a:t>
            </a:r>
            <a:r>
              <a:rPr lang="ru-RU" sz="2500" dirty="0" err="1"/>
              <a:t>money</a:t>
            </a:r>
            <a:r>
              <a:rPr lang="ru-RU" sz="2500" dirty="0"/>
              <a:t> </a:t>
            </a:r>
            <a:r>
              <a:rPr lang="ru-RU" sz="2500" dirty="0" err="1"/>
              <a:t>and</a:t>
            </a:r>
            <a:r>
              <a:rPr lang="ru-RU" sz="2500" dirty="0"/>
              <a:t> </a:t>
            </a:r>
            <a:r>
              <a:rPr lang="ru-RU" sz="2500" dirty="0" err="1"/>
              <a:t>resources</a:t>
            </a:r>
            <a:r>
              <a:rPr lang="ru-RU" sz="2500" dirty="0"/>
              <a:t> </a:t>
            </a:r>
            <a:r>
              <a:rPr lang="ru-RU" sz="2500" dirty="0" err="1"/>
              <a:t>are</a:t>
            </a:r>
            <a:r>
              <a:rPr lang="ru-RU" sz="2500" dirty="0"/>
              <a:t> </a:t>
            </a:r>
            <a:r>
              <a:rPr lang="ru-RU" sz="2500" dirty="0" err="1"/>
              <a:t>limited</a:t>
            </a:r>
            <a:r>
              <a:rPr lang="ru-RU" sz="2500" dirty="0" smtClean="0"/>
              <a:t>.</a:t>
            </a:r>
            <a:endParaRPr lang="en-US" sz="2500" dirty="0" smtClean="0"/>
          </a:p>
          <a:p>
            <a:pPr marL="0" indent="0">
              <a:buNone/>
            </a:pPr>
            <a:endParaRPr lang="ru-RU" sz="2500" dirty="0"/>
          </a:p>
          <a:p>
            <a:r>
              <a:rPr lang="ru-RU" sz="2500" dirty="0"/>
              <a:t>3. </a:t>
            </a:r>
            <a:r>
              <a:rPr lang="ru-RU" sz="2500" dirty="0" err="1"/>
              <a:t>We</a:t>
            </a:r>
            <a:r>
              <a:rPr lang="ru-RU" sz="2500" dirty="0"/>
              <a:t> </a:t>
            </a:r>
            <a:r>
              <a:rPr lang="ru-RU" sz="2500" dirty="0" err="1"/>
              <a:t>can</a:t>
            </a:r>
            <a:r>
              <a:rPr lang="ru-RU" sz="2500" dirty="0"/>
              <a:t> </a:t>
            </a:r>
            <a:r>
              <a:rPr lang="ru-RU" sz="2500" dirty="0" err="1"/>
              <a:t>put</a:t>
            </a:r>
            <a:r>
              <a:rPr lang="ru-RU" sz="2500" dirty="0"/>
              <a:t> </a:t>
            </a:r>
            <a:r>
              <a:rPr lang="ru-RU" sz="2500" dirty="0" err="1"/>
              <a:t>time</a:t>
            </a:r>
            <a:r>
              <a:rPr lang="ru-RU" sz="2500" dirty="0"/>
              <a:t> </a:t>
            </a:r>
            <a:r>
              <a:rPr lang="ru-RU" sz="2500" dirty="0" err="1"/>
              <a:t>and</a:t>
            </a:r>
            <a:r>
              <a:rPr lang="ru-RU" sz="2500" dirty="0"/>
              <a:t> </a:t>
            </a:r>
            <a:r>
              <a:rPr lang="ru-RU" sz="2500" dirty="0" err="1"/>
              <a:t>money</a:t>
            </a:r>
            <a:r>
              <a:rPr lang="ru-RU" sz="2500" dirty="0"/>
              <a:t> </a:t>
            </a:r>
            <a:r>
              <a:rPr lang="ru-RU" sz="2500" dirty="0" err="1"/>
              <a:t>to</a:t>
            </a:r>
            <a:r>
              <a:rPr lang="ru-RU" sz="2500" dirty="0"/>
              <a:t> </a:t>
            </a:r>
            <a:r>
              <a:rPr lang="ru-RU" sz="2500" dirty="0" err="1"/>
              <a:t>alternative</a:t>
            </a:r>
            <a:r>
              <a:rPr lang="ru-RU" sz="2500" dirty="0"/>
              <a:t> </a:t>
            </a:r>
            <a:r>
              <a:rPr lang="ru-RU" sz="2500" dirty="0" err="1"/>
              <a:t>uses</a:t>
            </a:r>
            <a:r>
              <a:rPr lang="ru-RU" sz="2500" dirty="0"/>
              <a:t>. </a:t>
            </a:r>
            <a:r>
              <a:rPr lang="ru-RU" sz="2500" dirty="0" err="1"/>
              <a:t>For</a:t>
            </a:r>
            <a:r>
              <a:rPr lang="ru-RU" sz="2500" dirty="0"/>
              <a:t> </a:t>
            </a:r>
            <a:r>
              <a:rPr lang="ru-RU" sz="2500" dirty="0" err="1"/>
              <a:t>example</a:t>
            </a:r>
            <a:r>
              <a:rPr lang="ru-RU" sz="2500" dirty="0"/>
              <a:t>, </a:t>
            </a:r>
            <a:r>
              <a:rPr lang="ru-RU" sz="2500" dirty="0" err="1"/>
              <a:t>though</a:t>
            </a:r>
            <a:r>
              <a:rPr lang="ru-RU" sz="2500" dirty="0"/>
              <a:t> </a:t>
            </a:r>
            <a:r>
              <a:rPr lang="ru-RU" sz="2500" dirty="0" err="1"/>
              <a:t>time</a:t>
            </a:r>
            <a:r>
              <a:rPr lang="ru-RU" sz="2500" dirty="0"/>
              <a:t> </a:t>
            </a:r>
            <a:r>
              <a:rPr lang="ru-RU" sz="2500" dirty="0" err="1"/>
              <a:t>is</a:t>
            </a:r>
            <a:r>
              <a:rPr lang="ru-RU" sz="2500" dirty="0"/>
              <a:t> </a:t>
            </a:r>
            <a:r>
              <a:rPr lang="ru-RU" sz="2500" dirty="0" err="1"/>
              <a:t>limited</a:t>
            </a:r>
            <a:r>
              <a:rPr lang="ru-RU" sz="2500" dirty="0"/>
              <a:t>, </a:t>
            </a:r>
            <a:r>
              <a:rPr lang="ru-RU" sz="2500" dirty="0" err="1"/>
              <a:t>we</a:t>
            </a:r>
            <a:r>
              <a:rPr lang="ru-RU" sz="2500" dirty="0"/>
              <a:t> </a:t>
            </a:r>
            <a:r>
              <a:rPr lang="ru-RU" sz="2500" dirty="0" err="1"/>
              <a:t>can</a:t>
            </a:r>
            <a:r>
              <a:rPr lang="ru-RU" sz="2500" dirty="0"/>
              <a:t> </a:t>
            </a:r>
            <a:r>
              <a:rPr lang="ru-RU" sz="2500" dirty="0" err="1"/>
              <a:t>use</a:t>
            </a:r>
            <a:r>
              <a:rPr lang="ru-RU" sz="2500" dirty="0"/>
              <a:t> </a:t>
            </a:r>
            <a:r>
              <a:rPr lang="ru-RU" sz="2500" dirty="0" err="1"/>
              <a:t>it</a:t>
            </a:r>
            <a:r>
              <a:rPr lang="ru-RU" sz="2500" dirty="0"/>
              <a:t> </a:t>
            </a:r>
            <a:r>
              <a:rPr lang="ru-RU" sz="2500" dirty="0" err="1"/>
              <a:t>for</a:t>
            </a:r>
            <a:r>
              <a:rPr lang="ru-RU" sz="2500" dirty="0"/>
              <a:t> </a:t>
            </a:r>
            <a:r>
              <a:rPr lang="ru-RU" sz="2500" dirty="0" err="1"/>
              <a:t>different</a:t>
            </a:r>
            <a:r>
              <a:rPr lang="ru-RU" sz="2500" dirty="0"/>
              <a:t> </a:t>
            </a:r>
            <a:r>
              <a:rPr lang="ru-RU" sz="2500" dirty="0" err="1"/>
              <a:t>purposes</a:t>
            </a:r>
            <a:r>
              <a:rPr lang="ru-RU" sz="2500" dirty="0"/>
              <a:t>. </a:t>
            </a:r>
            <a:r>
              <a:rPr lang="ru-RU" sz="2500" dirty="0" err="1"/>
              <a:t>We</a:t>
            </a:r>
            <a:r>
              <a:rPr lang="ru-RU" sz="2500" dirty="0"/>
              <a:t> </a:t>
            </a:r>
            <a:r>
              <a:rPr lang="ru-RU" sz="2500" dirty="0" err="1"/>
              <a:t>can</a:t>
            </a:r>
            <a:r>
              <a:rPr lang="ru-RU" sz="2500" dirty="0"/>
              <a:t> </a:t>
            </a:r>
            <a:r>
              <a:rPr lang="ru-RU" sz="2500" dirty="0" err="1"/>
              <a:t>use</a:t>
            </a:r>
            <a:r>
              <a:rPr lang="ru-RU" sz="2500" dirty="0"/>
              <a:t> </a:t>
            </a:r>
            <a:r>
              <a:rPr lang="ru-RU" sz="2500" dirty="0" err="1"/>
              <a:t>time</a:t>
            </a:r>
            <a:r>
              <a:rPr lang="ru-RU" sz="2500" dirty="0"/>
              <a:t> </a:t>
            </a:r>
            <a:r>
              <a:rPr lang="ru-RU" sz="2500" dirty="0" err="1"/>
              <a:t>for</a:t>
            </a:r>
            <a:r>
              <a:rPr lang="ru-RU" sz="2500" dirty="0"/>
              <a:t> </a:t>
            </a:r>
            <a:r>
              <a:rPr lang="ru-RU" sz="2500" dirty="0" err="1"/>
              <a:t>earning</a:t>
            </a:r>
            <a:r>
              <a:rPr lang="ru-RU" sz="2500" dirty="0"/>
              <a:t> </a:t>
            </a:r>
            <a:r>
              <a:rPr lang="ru-RU" sz="2500" dirty="0" err="1"/>
              <a:t>money</a:t>
            </a:r>
            <a:r>
              <a:rPr lang="ru-RU" sz="2500" dirty="0"/>
              <a:t> </a:t>
            </a:r>
            <a:r>
              <a:rPr lang="ru-RU" sz="2500" dirty="0" err="1"/>
              <a:t>or</a:t>
            </a:r>
            <a:r>
              <a:rPr lang="ru-RU" sz="2500" dirty="0"/>
              <a:t> </a:t>
            </a:r>
            <a:r>
              <a:rPr lang="ru-RU" sz="2500" dirty="0" err="1"/>
              <a:t>we</a:t>
            </a:r>
            <a:r>
              <a:rPr lang="ru-RU" sz="2500" dirty="0"/>
              <a:t> </a:t>
            </a:r>
            <a:r>
              <a:rPr lang="ru-RU" sz="2500" dirty="0" err="1"/>
              <a:t>may</a:t>
            </a:r>
            <a:r>
              <a:rPr lang="ru-RU" sz="2500" dirty="0"/>
              <a:t> </a:t>
            </a:r>
            <a:r>
              <a:rPr lang="ru-RU" sz="2500" dirty="0" err="1"/>
              <a:t>enjoy</a:t>
            </a:r>
            <a:r>
              <a:rPr lang="ru-RU" sz="2500" dirty="0"/>
              <a:t> </a:t>
            </a:r>
            <a:r>
              <a:rPr lang="ru-RU" sz="2500" dirty="0" err="1"/>
              <a:t>it</a:t>
            </a:r>
            <a:r>
              <a:rPr lang="ru-RU" sz="2500" dirty="0"/>
              <a:t> </a:t>
            </a:r>
            <a:r>
              <a:rPr lang="ru-RU" sz="2500" dirty="0" err="1"/>
              <a:t>as</a:t>
            </a:r>
            <a:r>
              <a:rPr lang="ru-RU" sz="2500" dirty="0"/>
              <a:t> </a:t>
            </a:r>
            <a:r>
              <a:rPr lang="ru-RU" sz="2500" dirty="0" err="1" smtClean="0"/>
              <a:t>leisure</a:t>
            </a:r>
            <a:endParaRPr lang="en-US" sz="2500" dirty="0" smtClean="0"/>
          </a:p>
          <a:p>
            <a:pPr marL="0" indent="0">
              <a:buNone/>
            </a:pPr>
            <a:endParaRPr lang="ru-RU" sz="2500" dirty="0"/>
          </a:p>
          <a:p>
            <a:r>
              <a:rPr lang="ru-RU" sz="2500" dirty="0"/>
              <a:t>4. </a:t>
            </a:r>
            <a:r>
              <a:rPr lang="ru-RU" sz="2500" dirty="0" err="1"/>
              <a:t>All</a:t>
            </a:r>
            <a:r>
              <a:rPr lang="ru-RU" sz="2500" dirty="0"/>
              <a:t> </a:t>
            </a:r>
            <a:r>
              <a:rPr lang="ru-RU" sz="2500" dirty="0" err="1"/>
              <a:t>wants</a:t>
            </a:r>
            <a:r>
              <a:rPr lang="ru-RU" sz="2500" dirty="0"/>
              <a:t> </a:t>
            </a:r>
            <a:r>
              <a:rPr lang="ru-RU" sz="2500" dirty="0" err="1"/>
              <a:t>are</a:t>
            </a:r>
            <a:r>
              <a:rPr lang="ru-RU" sz="2500" dirty="0"/>
              <a:t> </a:t>
            </a:r>
            <a:r>
              <a:rPr lang="ru-RU" sz="2500" dirty="0" err="1"/>
              <a:t>not</a:t>
            </a:r>
            <a:r>
              <a:rPr lang="ru-RU" sz="2500" dirty="0"/>
              <a:t> </a:t>
            </a:r>
            <a:r>
              <a:rPr lang="ru-RU" sz="2500" dirty="0" err="1"/>
              <a:t>of</a:t>
            </a:r>
            <a:r>
              <a:rPr lang="ru-RU" sz="2500" dirty="0"/>
              <a:t> </a:t>
            </a:r>
            <a:r>
              <a:rPr lang="ru-RU" sz="2500" dirty="0" err="1"/>
              <a:t>equal</a:t>
            </a:r>
            <a:r>
              <a:rPr lang="ru-RU" sz="2500" dirty="0"/>
              <a:t> </a:t>
            </a:r>
            <a:r>
              <a:rPr lang="ru-RU" sz="2500" dirty="0" err="1"/>
              <a:t>importance</a:t>
            </a:r>
            <a:r>
              <a:rPr lang="ru-RU" sz="2500" dirty="0"/>
              <a:t>.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94873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980729"/>
            <a:ext cx="6550496" cy="1152127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err="1">
                <a:solidFill>
                  <a:schemeClr val="tx1"/>
                </a:solidFill>
              </a:rPr>
              <a:t>Samuelson’s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Definition</a:t>
            </a:r>
            <a:r>
              <a:rPr lang="ru-RU" sz="3000" b="1" dirty="0">
                <a:solidFill>
                  <a:schemeClr val="tx1"/>
                </a:solidFill>
              </a:rPr>
              <a:t> (</a:t>
            </a:r>
            <a:r>
              <a:rPr lang="ru-RU" sz="3000" b="1" dirty="0" err="1">
                <a:solidFill>
                  <a:schemeClr val="tx1"/>
                </a:solidFill>
              </a:rPr>
              <a:t>Modern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Definition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of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err="1">
                <a:solidFill>
                  <a:schemeClr val="tx1"/>
                </a:solidFill>
              </a:rPr>
              <a:t>Economics</a:t>
            </a:r>
            <a:r>
              <a:rPr lang="ru-RU" sz="3000" b="1" dirty="0">
                <a:solidFill>
                  <a:schemeClr val="tx1"/>
                </a:solidFill>
              </a:rPr>
              <a:t>)</a:t>
            </a:r>
            <a:r>
              <a:rPr lang="ru-RU" sz="3000" dirty="0">
                <a:solidFill>
                  <a:schemeClr val="tx1"/>
                </a:solidFill>
              </a:rPr>
              <a:t/>
            </a:r>
            <a:br>
              <a:rPr lang="ru-RU" sz="3000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204864"/>
            <a:ext cx="6336704" cy="34339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000" dirty="0" err="1">
                <a:solidFill>
                  <a:schemeClr val="tx1"/>
                </a:solidFill>
              </a:rPr>
              <a:t>According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to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Samuelson</a:t>
            </a:r>
            <a:r>
              <a:rPr lang="ru-RU" sz="3000" dirty="0">
                <a:solidFill>
                  <a:schemeClr val="tx1"/>
                </a:solidFill>
              </a:rPr>
              <a:t>, “</a:t>
            </a:r>
            <a:r>
              <a:rPr lang="ru-RU" sz="3000" dirty="0" err="1">
                <a:solidFill>
                  <a:schemeClr val="tx1"/>
                </a:solidFill>
              </a:rPr>
              <a:t>Economics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is</a:t>
            </a:r>
            <a:r>
              <a:rPr lang="ru-RU" sz="3000" dirty="0">
                <a:solidFill>
                  <a:schemeClr val="tx1"/>
                </a:solidFill>
              </a:rPr>
              <a:t> a </a:t>
            </a:r>
            <a:r>
              <a:rPr lang="ru-RU" sz="3000" dirty="0" err="1">
                <a:solidFill>
                  <a:schemeClr val="tx1"/>
                </a:solidFill>
              </a:rPr>
              <a:t>social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science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concerned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chiefly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with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the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way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society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chooses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to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employ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its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resources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which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have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alternative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uses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err="1">
                <a:solidFill>
                  <a:schemeClr val="tx1"/>
                </a:solidFill>
              </a:rPr>
              <a:t>to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produce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goods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and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services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for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present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and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future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err="1">
                <a:solidFill>
                  <a:schemeClr val="tx1"/>
                </a:solidFill>
              </a:rPr>
              <a:t>consumption</a:t>
            </a:r>
            <a:r>
              <a:rPr lang="ru-RU" sz="3000" dirty="0">
                <a:solidFill>
                  <a:schemeClr val="tx1"/>
                </a:solidFill>
              </a:rPr>
              <a:t>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22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u="sng" dirty="0" err="1">
                <a:solidFill>
                  <a:schemeClr val="tx1"/>
                </a:solidFill>
              </a:rPr>
              <a:t>Basic</a:t>
            </a:r>
            <a:r>
              <a:rPr lang="ru-RU" sz="5000" b="1" u="sng" dirty="0">
                <a:solidFill>
                  <a:schemeClr val="tx1"/>
                </a:solidFill>
              </a:rPr>
              <a:t> </a:t>
            </a:r>
            <a:r>
              <a:rPr lang="ru-RU" sz="5000" b="1" u="sng" dirty="0" err="1">
                <a:solidFill>
                  <a:schemeClr val="tx1"/>
                </a:solidFill>
              </a:rPr>
              <a:t>Concepts</a:t>
            </a:r>
            <a:endParaRPr lang="ru-RU" sz="5000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/>
              <a:t>W</a:t>
            </a:r>
            <a:r>
              <a:rPr lang="ru-RU" sz="4000" i="1" dirty="0" err="1" smtClean="0"/>
              <a:t>ealth</a:t>
            </a: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G</a:t>
            </a:r>
            <a:r>
              <a:rPr lang="ru-RU" sz="4000" i="1" dirty="0" err="1" smtClean="0"/>
              <a:t>oods</a:t>
            </a: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/>
              <a:t>I</a:t>
            </a:r>
            <a:r>
              <a:rPr lang="ru-RU" sz="4000" i="1" dirty="0" err="1" smtClean="0"/>
              <a:t>ncome</a:t>
            </a: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/>
              <a:t>V</a:t>
            </a:r>
            <a:r>
              <a:rPr lang="ru-RU" sz="4000" i="1" dirty="0" err="1" smtClean="0"/>
              <a:t>alue</a:t>
            </a: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P</a:t>
            </a:r>
            <a:r>
              <a:rPr lang="ru-RU" sz="4000" i="1" dirty="0" err="1" smtClean="0"/>
              <a:t>rice</a:t>
            </a:r>
            <a:r>
              <a:rPr lang="ru-RU" sz="4000" i="1" dirty="0" smtClean="0"/>
              <a:t> </a:t>
            </a: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M</a:t>
            </a:r>
            <a:r>
              <a:rPr lang="ru-RU" sz="4000" i="1" dirty="0" err="1" smtClean="0"/>
              <a:t>arket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537645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1362</Words>
  <Application>Microsoft Office PowerPoint</Application>
  <PresentationFormat>Экран (4:3)</PresentationFormat>
  <Paragraphs>149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Economic Policy</vt:lpstr>
      <vt:lpstr>Introduction to economics</vt:lpstr>
      <vt:lpstr>    Adam Smith’s Definition (Wealth Definition)  Adam Smith (1723-90) defined economics as follows : “Economics is the science of wealth”.   He is the author of the famous book “Wealth of Nations” (1776).  He is known as the Father of Political Economy   </vt:lpstr>
      <vt:lpstr>Adam Smith was interested mainly in studying the ways by which the wealth of all nations could be increased.</vt:lpstr>
      <vt:lpstr>Alfred Marshall’s Definition (Welfare Definition) </vt:lpstr>
      <vt:lpstr>Lionel Robbins’ definition (Scarcity Definition) </vt:lpstr>
      <vt:lpstr>The definition of Robbins is based on the following basic assumptions </vt:lpstr>
      <vt:lpstr>Samuelson’s Definition (Modern Definition of Economics) </vt:lpstr>
      <vt:lpstr>Basic Concepts</vt:lpstr>
      <vt:lpstr>Characteristics of Wealth:</vt:lpstr>
      <vt:lpstr>Classification of Wealth </vt:lpstr>
      <vt:lpstr>Goods</vt:lpstr>
      <vt:lpstr>Income</vt:lpstr>
      <vt:lpstr>Value</vt:lpstr>
      <vt:lpstr>Презентация PowerPoint</vt:lpstr>
      <vt:lpstr>Презентация PowerPoint</vt:lpstr>
      <vt:lpstr>Basic Economic Problems </vt:lpstr>
      <vt:lpstr>Economic Systems</vt:lpstr>
      <vt:lpstr>I. Traditional Economy </vt:lpstr>
      <vt:lpstr>II. Capitalist Economy</vt:lpstr>
      <vt:lpstr>Merits of Capitalist Economy:</vt:lpstr>
      <vt:lpstr>Disadvantages of Capitalist Economy:</vt:lpstr>
      <vt:lpstr>III. Socialist Economy</vt:lpstr>
      <vt:lpstr>Merits of Socialist Economy </vt:lpstr>
      <vt:lpstr>Demerits of Socialism</vt:lpstr>
      <vt:lpstr>IV. Mixed Economy</vt:lpstr>
      <vt:lpstr>Merits of Mixed Economy</vt:lpstr>
      <vt:lpstr>Demerits of Mixed Economy</vt:lpstr>
      <vt:lpstr>essay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Ирина А. Скрипиль</dc:creator>
  <cp:lastModifiedBy>Ирина А. Скрипиль</cp:lastModifiedBy>
  <cp:revision>13</cp:revision>
  <dcterms:created xsi:type="dcterms:W3CDTF">2015-03-16T13:28:04Z</dcterms:created>
  <dcterms:modified xsi:type="dcterms:W3CDTF">2015-03-16T15:25:59Z</dcterms:modified>
</cp:coreProperties>
</file>