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4"/>
  </p:sldMasterIdLst>
  <p:notesMasterIdLst>
    <p:notesMasterId r:id="rId36"/>
  </p:notesMasterIdLst>
  <p:handoutMasterIdLst>
    <p:handoutMasterId r:id="rId37"/>
  </p:handoutMasterIdLst>
  <p:sldIdLst>
    <p:sldId id="256" r:id="rId5"/>
    <p:sldId id="257" r:id="rId6"/>
    <p:sldId id="263" r:id="rId7"/>
    <p:sldId id="269" r:id="rId8"/>
    <p:sldId id="268" r:id="rId9"/>
    <p:sldId id="271" r:id="rId10"/>
    <p:sldId id="272" r:id="rId11"/>
    <p:sldId id="273" r:id="rId12"/>
    <p:sldId id="266" r:id="rId13"/>
    <p:sldId id="270" r:id="rId14"/>
    <p:sldId id="267" r:id="rId15"/>
    <p:sldId id="274" r:id="rId16"/>
    <p:sldId id="275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2" r:id="rId30"/>
    <p:sldId id="293" r:id="rId31"/>
    <p:sldId id="294" r:id="rId32"/>
    <p:sldId id="295" r:id="rId33"/>
    <p:sldId id="296" r:id="rId34"/>
    <p:sldId id="297" r:id="rId3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29" autoAdjust="0"/>
    <p:restoredTop sz="94364" autoAdjust="0"/>
  </p:normalViewPr>
  <p:slideViewPr>
    <p:cSldViewPr snapToGrid="0" showGuides="1">
      <p:cViewPr varScale="1">
        <p:scale>
          <a:sx n="69" d="100"/>
          <a:sy n="69" d="100"/>
        </p:scale>
        <p:origin x="84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77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F097377B-7A80-4695-9311-7480A96BA5C2}" type="datetime1">
              <a:rPr lang="ru-RU" smtClean="0"/>
              <a:pPr algn="r" rtl="0"/>
              <a:t>25.11.2018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ru-RU" smtClean="0"/>
              <a:pPr algn="r"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FAA1E4E1-DF6A-45D0-AB14-6A9A0B144578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22B8D-815E-429C-9EC2-505CEC215084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413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0B6C-3F58-4527-A133-F91FB65EBC2F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249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0B6C-3F58-4527-A133-F91FB65EBC2F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485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0B6C-3F58-4527-A133-F91FB65EBC2F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7144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0B6C-3F58-4527-A133-F91FB65EBC2F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967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0B6C-3F58-4527-A133-F91FB65EBC2F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0396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E0B6C-3F58-4527-A133-F91FB65EBC2F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5766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72474-459C-42C4-A0ED-A9AD89867D22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179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ru-RU" smtClean="0"/>
              <a:t>09.10.2016</a:t>
            </a: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25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66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D2BC5-0E5D-4645-A815-DFCA1A04B5A6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41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49B1-F681-4AF5-B948-A3B940E9215A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271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1334-89C1-48F8-8089-E3D6AA3BB79C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436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DF3F-3D72-4F56-93A1-9DDD55AB6452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010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1A32-C44A-4E32-8FFB-D057369B4F61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824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ECC2E-6DAB-4717-9C53-38589639C202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595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0002A-E6EF-4378-B5A3-22E20EA855B1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2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E4BC3-C763-48AA-8280-ACE59646066A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F54DE5-C571-48E8-A5BC-B369434E2F4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573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42E0B6C-3F58-4527-A133-F91FB65EBC2F}" type="datetime1">
              <a:rPr lang="ru-RU" smtClean="0"/>
              <a:pPr/>
              <a:t>25.11.2018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54DE5-C571-48E8-A5BC-B369434E2F4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01295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427705" cy="2219691"/>
          </a:xfrm>
        </p:spPr>
        <p:txBody>
          <a:bodyPr rtlCol="0" anchor="ctr"/>
          <a:lstStyle/>
          <a:p>
            <a:pPr rtl="0"/>
            <a:r>
              <a:rPr lang="ru-RU" dirty="0" smtClean="0"/>
              <a:t>Русский язык и культура речи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Справочные материалы к изучению курса</a:t>
            </a:r>
            <a:endParaRPr lang="ru-RU" dirty="0"/>
          </a:p>
        </p:txBody>
      </p:sp>
      <p:pic>
        <p:nvPicPr>
          <p:cNvPr id="4" name="Рисунок 3" descr="Открытая книга на столе, размытые полки с книгами на заднем плане" title="Образец рисунка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5" r="889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4125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2.  Нормы русского литературного языка</a:t>
            </a: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9006" y="905586"/>
            <a:ext cx="11443063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Литературному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языку присуща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вариативности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Она отражается, в частности, в наличии синонимов (слов, конструкций, передающих одно содержание), имеющих, тем не менее, различия в значении  и сфере употребления.</a:t>
            </a:r>
          </a:p>
          <a:p>
            <a:endParaRPr lang="ru-RU" dirty="0"/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Литературному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языку присуща не только вариативность, но и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гибкая стабильность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Без нее был бы невозможен обмен культурными ценностями между поколениями носителей данного языка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Стабильность литературного языка обеспечивается: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оддержанием стилевых традиций благодаря письменным текстам, особенно тем литературным образцам, которые изучаются в школе;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ействием общеобязательных кодифицированных (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т.е. зафиксированных в авторитетных словарях и грамматиках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норм, которые служат надежным регулятором существования и развития литературного языка.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81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31945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2.  Нормы русского литературного языка.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7384" y="1567543"/>
            <a:ext cx="1152144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 д ы   я з ы к о в ы х    н о р м   русского литературного языка: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Орфоэпические нормы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нормы устной речи, обеспечивающие единство ее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оформления в речь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(греч.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orthos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правильный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epos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речь).</a:t>
            </a:r>
          </a:p>
          <a:p>
            <a:pPr algn="just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Орфографические нормы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нормы письменной речи, правила написания (греч.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orthos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правильный 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gкфpho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пишу). </a:t>
            </a:r>
          </a:p>
          <a:p>
            <a:pPr algn="just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Лексические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правила употребления слов в устной и письменной речи согласно их лексическим значениям, которые закреплены в толковых словарях. Правильное употребление слов в соответствии со значениями составляет основу такого коммуникативного качества речи, как точность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речи.</a:t>
            </a:r>
          </a:p>
          <a:p>
            <a:pPr algn="just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Грамматические нормы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нормы письменной и устной речи, которые отражают традиции использования слов в соответствии с их морфологическими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категориями,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образования синтаксических конструкций – словосочетаний и предложений.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90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31945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3.  Официально-деловой стиль речи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0218" y="1567543"/>
            <a:ext cx="1144860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современной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лингвистической литературе выделяются 5 сфер общения и соответствующие им 5 речевых стилей: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овседневная -  разговорный стиль;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бласть науки и техники – научный стиль;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фера  законодательства и деловое общение -  официально-деловой стиль;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бщественно-политическая сфера – публицистический стиль;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фера искусства слова – художественный стиль.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стилеобразующим фактором является форма речи (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устная или письменная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а также вид речи (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монолог, диалог, </a:t>
            </a:r>
            <a:r>
              <a:rPr lang="ru-RU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полилог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56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3.  Официально-деловой стиль речи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697" y="1205345"/>
            <a:ext cx="11448605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Сфера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функционирования официально-делового </a:t>
            </a: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стиля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административно-правовая.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Широта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этой сферы позволяет выделить по меньшей мере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подстиля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(разновидности) официально-делового стиля: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 официально-деловой (административно-канцелярский)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(законодательный)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дипломатический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63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3.  Официально-деловой стиль речи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697" y="1205345"/>
            <a:ext cx="1144860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характеристики официально-делового стиля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изложения, не допускающая возможности истолкований; детальность изложения;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стереотипность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стандартизированность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изложения,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долженствующее-приписывающий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изложения,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логичность,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 официально-делового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этикета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46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3.  Официально-деловой стиль речи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697" y="1205345"/>
            <a:ext cx="1144860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Языковая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 официально-делового сти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ля – информативная (предписывающая, констатирующая).</a:t>
            </a:r>
          </a:p>
          <a:p>
            <a:pPr algn="just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реализации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этого стиля – письменная, типичный вид речи – монолог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Тексты официально-делового стиля представляют огромное разнообразие жанров: устав, закон, приказ, распоряжение, инструкция, заявление, докладная записка, объяснительная записка, автобиография, анкета, трудовой договор, статистический отчет, доверенность, расписка, характеристика и др.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64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3.  Официально-деловой стиль речи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697" y="1205345"/>
            <a:ext cx="1144860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Лингвистические особенности официально-делового стиля: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1)профессиональная терминология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акциз, валютный клиринг,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гонорат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2)нетерминологические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слова, употребляющиеся преимущественно в административно-канцелярской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нижеподписавшиеся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вышеуказанный,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надлежащий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3)архаизмы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историзмы 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уверение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почтении, сей, таковой,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4)стилистически нейтральные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межстилевые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фразеологизмы 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значение, занимать должность, сфера применения, причинить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ущерб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5)имя существительное преобладает над глаголом, широко употребляются отглагольные существительные, существительные, обозначающие должности,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звания 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работодатель, заказчик, поставщик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6)среди глаголов преобладает инфинитивная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форма, поскольку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 установка большинства официально-деловых документов – выразить волю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законодателя 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установить, предъявить, предоставить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7)употребление отыменных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предлогов 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целях, в ходе, в силу, на предмет, по причине, по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возвращении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8)числительные пишутся цифрами, за исключением денежных документов (счета, доверенности, расписки и т.п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9)сложные предложения преобладают над простыми, много однородных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членов;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10)Использование сокращений (аббревиации);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11)употребление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инфинитивных и безличных конструкций со значением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долженствования 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гарантируется; запрос получен; решения должны быть выполнены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12)преимущественное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косвенной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речи;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13)в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формлении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большую роль играют реквизиты( постоянные элементы содержания документа), абзацное членение,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рубрикация.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6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4.  Речевой этикет делового общения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697" y="1108363"/>
            <a:ext cx="11448605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Речевой этикет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выработанная обществом совокупность правил речевого поведения, определяемых взаимоотношениями субъектов общения в  стереотипных ситуациях.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 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этикета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человеческом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 –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уменьшение конфликтности и непонимания между людьми.</a:t>
            </a:r>
          </a:p>
          <a:p>
            <a:pPr algn="just"/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вежливости в речевом этикете имеет свои нормы и традиции.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24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4.  Речевой этикет делового общения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697" y="1108363"/>
            <a:ext cx="11448605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Нормы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речевого этикета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обязательные для выполнения правила, невыполнение которых привлекает внимание окружающих и вызывает их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осуждение.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 речевого этикета: со знакомыми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 здороваться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услугу следует благодарить, за проступок необходимо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извиниться,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перебивать собеседника, употреблять в речи нецензурные (матерные) слов и т.д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 общения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правила. Не обязательные для соблюдения, но в силу тех или иных причин их принято придерживаться. Отступление от традиций общения, пренебрежение ими тоже замечается окружающими и вызывает неодобрительную оценку, но менее категоричную и единодушную, чем в случае с нормами, чаще вызывает удивление и сожаление.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Этикетные традиции в основном складываются в определенных регионах, социальных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группах 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принято, чтобы мужчина подавал женщине руку, когда она выходит из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пропускал ее в дверь. Если человек чихнул, ему обычно желают : «Будьте здоровы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4.  Речевой этикет делового общения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697" y="1108363"/>
            <a:ext cx="1144860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Деловое общение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форма коммуникационного взаимодействия, которая основывается на основных принципах, нормах и правилах делового этикета и характеризуется направленностью на взаимоотношение с субъектами или группой субъектов для получения взаимовыгодных результатов. Субъекты, которые принимают участие в профессиональном коммуникационном взаимодействии, соблюдают официальный стиль общения и направлены на получение результата, вследствие решения поставленных заданий, и достижение установленных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грамотного ведения деловой беседы и верное понимание особенностей личностных характеристик собеседника, его целей, задач и интересов, можно считать определяющими факторами проведения успешных профессиональных встреч и переговоров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74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z="3200" b="1" i="1" dirty="0" smtClean="0"/>
              <a:t>Тема 1. Три аспекта культуры речи</a:t>
            </a:r>
            <a:br>
              <a:rPr lang="ru-RU" sz="3200" b="1" i="1" dirty="0" smtClean="0"/>
            </a:br>
            <a:r>
              <a:rPr lang="ru-RU" sz="3200" b="1" i="1" dirty="0"/>
              <a:t/>
            </a:r>
            <a:br>
              <a:rPr lang="ru-RU" sz="3200" b="1" i="1" dirty="0"/>
            </a:br>
            <a:r>
              <a:rPr lang="ru-RU" sz="3200" b="1" i="1" dirty="0" smtClean="0"/>
              <a:t>Тема 2. </a:t>
            </a:r>
            <a:br>
              <a:rPr lang="ru-RU" sz="3200" b="1" i="1" dirty="0" smtClean="0"/>
            </a:br>
            <a:r>
              <a:rPr lang="ru-RU" sz="3200" b="1" i="1" dirty="0" smtClean="0"/>
              <a:t>Нормы </a:t>
            </a:r>
            <a:r>
              <a:rPr lang="ru-RU" sz="3200" b="1" i="1" dirty="0"/>
              <a:t>русского литературного </a:t>
            </a:r>
            <a:r>
              <a:rPr lang="ru-RU" sz="3200" b="1" i="1" dirty="0" smtClean="0"/>
              <a:t>языка</a:t>
            </a:r>
            <a:br>
              <a:rPr lang="ru-RU" sz="3200" b="1" i="1" dirty="0" smtClean="0"/>
            </a:br>
            <a:r>
              <a:rPr lang="ru-RU" sz="3200" b="1" i="1" dirty="0"/>
              <a:t/>
            </a:r>
            <a:br>
              <a:rPr lang="ru-RU" sz="3200" b="1" i="1" dirty="0"/>
            </a:br>
            <a:r>
              <a:rPr lang="ru-RU" sz="3200" b="1" i="1" dirty="0"/>
              <a:t>Тема </a:t>
            </a:r>
            <a:r>
              <a:rPr lang="ru-RU" sz="3200" b="1" i="1" dirty="0" smtClean="0"/>
              <a:t>3. </a:t>
            </a:r>
            <a:br>
              <a:rPr lang="ru-RU" sz="3200" b="1" i="1" dirty="0" smtClean="0"/>
            </a:br>
            <a:r>
              <a:rPr lang="ru-RU" sz="3200" b="1" i="1" dirty="0" smtClean="0"/>
              <a:t>Официально-деловой стиль речи</a:t>
            </a:r>
            <a:br>
              <a:rPr lang="ru-RU" sz="3200" b="1" i="1" dirty="0" smtClean="0"/>
            </a:br>
            <a:r>
              <a:rPr lang="ru-RU" sz="3200" b="1" i="1" dirty="0"/>
              <a:t/>
            </a:r>
            <a:br>
              <a:rPr lang="ru-RU" sz="3200" b="1" i="1" dirty="0"/>
            </a:br>
            <a:r>
              <a:rPr lang="ru-RU" sz="3200" b="1" i="1" dirty="0"/>
              <a:t>Тема </a:t>
            </a:r>
            <a:r>
              <a:rPr lang="ru-RU" sz="3200" b="1" i="1" dirty="0" smtClean="0"/>
              <a:t>4.</a:t>
            </a:r>
            <a:br>
              <a:rPr lang="ru-RU" sz="3200" b="1" i="1" dirty="0" smtClean="0"/>
            </a:br>
            <a:r>
              <a:rPr lang="ru-RU" sz="3200" b="1" i="1" dirty="0" smtClean="0"/>
              <a:t>Речевой </a:t>
            </a:r>
            <a:r>
              <a:rPr lang="ru-RU" sz="3200" b="1" i="1" dirty="0"/>
              <a:t>этикет делового общения</a:t>
            </a:r>
            <a:br>
              <a:rPr lang="ru-RU" sz="3200" b="1" i="1" dirty="0"/>
            </a:br>
            <a:endParaRPr lang="ru-RU" sz="3200" b="1" i="1" dirty="0"/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103312" y="6139543"/>
            <a:ext cx="8946541" cy="108856"/>
          </a:xfrm>
        </p:spPr>
        <p:txBody>
          <a:bodyPr rtlCol="0">
            <a:normAutofit fontScale="25000" lnSpcReduction="20000"/>
          </a:bodyPr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4.  Речевой этикет делового общения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697" y="1108363"/>
            <a:ext cx="11448605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Этикет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делового общения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совокупность нравственных правил, норм, представлений, регулирующих отношения, а также поведение индивидов в совместной производственной деятельности.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Общим требованием речевого этикета в деловом общении считается приветливое, а также предупредительное отношение ко всем сотрудникам, партнерам, независимо от антипатий и симпатий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</a:p>
          <a:p>
            <a:pPr algn="just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следующие этапы в деловом общении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контакта, включающее знакомство, а также понимание другого человека;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ориентировка в происходящей ситуации общения, а также ее осмысление с паузами;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проблемы;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проблемы;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 из контакта (завершение).</a:t>
            </a:r>
          </a:p>
        </p:txBody>
      </p:sp>
    </p:spTree>
    <p:extLst>
      <p:ext uri="{BB962C8B-B14F-4D97-AF65-F5344CB8AC3E}">
        <p14:creationId xmlns:p14="http://schemas.microsoft.com/office/powerpoint/2010/main" val="401157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4.  Речевой этикет делового общения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8655" y="955963"/>
            <a:ext cx="11390811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Деловая беседа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устный контакт между людьми, связанными отношениями дела. В современной, более узкой трактовке под деловой беседой понимают речевое общение между собеседниками, которые имеют необходимые полномочия от своих организаций и фирм для установления деловых отношений, разрешения деловых проблем или выработки конструктивного подхода к их решению.</a:t>
            </a:r>
          </a:p>
          <a:p>
            <a:pPr algn="just"/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Деловая беседа выполняет ряд очень важных </a:t>
            </a:r>
            <a:r>
              <a:rPr lang="ru-RU" sz="2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взаимное общение работников из одной деловой среды;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совместный поиск, выдвижение и оперативная разработка рабочих идей и замыслов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контроль и координирование уже начатых деловых мероприятий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поддержание деловых контактов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деловой активности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32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4.  Речевой этикет делового общения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8655" y="955963"/>
            <a:ext cx="1139081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назначению деловые беседы могут быть разнообразными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знакомство руководителя и будущего подчиненного при принятии решения о поступлении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между двумя коллегами при обсуждении ими путей или методов реализации поставленных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целей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будущих партнеров по взаимодействию, деловому сотрудничеству между фирмами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установление деловых контактов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обмен информацией и др.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имеет разновидности в зависимости от целей и мотивов ведения разговора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деловой беседы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приеме на работу;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увольнении – добровольный уход; увольнение (сокращение);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беседа;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дисциплинарная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22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4.  Речевой этикет делового общения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8655" y="955963"/>
            <a:ext cx="1139081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телефонного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традиционного телефона, сотовой связи, факса настолько очевидны, что как средство общения они не имеют себе равных. Все чаще им отдается предпочтение перед письмом, а иногда и встречей. 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Этикет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деловой беседы по телефону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принятому в деловом мире «телефонному этикету» каждый из говорящих должен независимо от хода и завершения разговора придерживаться определенного набора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этикетно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-речевых формул общения по телефону.</a:t>
            </a:r>
          </a:p>
          <a:p>
            <a:pPr algn="just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помнить, что деловой телефонный разговор не должен превышать четырех минут.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1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4.  Речевой этикет делового общения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8655" y="955963"/>
            <a:ext cx="1139081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Вам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позвонить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слышав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абонента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Приветствие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представление во время разговора с незнакомым человеком – процедура взаимная и обязательная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Главное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делового протокола – телефонный разговор должен быть персонализирован. Если абонент не представился, следует вежливо спросить: «Простите, с кем я разговариваю?», «Позвольте узнать, с кем я разговариваю?» и т. п.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звонок идет через секретаря и там, куда вы звоните, вас не знают, секретарь имеет право спросить о причине звонка.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Независимо от обстоятельств постарайтесь улыбнуться, иначе вы не сможете расположить к себе собеседника.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Всегда держите под рукой блокнот и ручку для необходимых записей.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Готовясь к телефонному разговору, составьте перечень вопросов, которые необходимо обсудить. Повторный звонок с извинениями по поводу того, что вы что-то упустили, оставляет неблагоприятное впечатление и допустим только в крайнем случае.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вы не смогли застать нужного вам человека, поинтересуйтесь, когда удобнее перезвонить.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Планируйте сообщение заранее, если знаете, что информация будет передана через третье лицо или через автоответчик.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вы оставляете сообщение на автоответчике, после приветствия и представления назовите дату и время звонка, а затем краткое сообщение и слова прощания.</a:t>
            </a:r>
          </a:p>
        </p:txBody>
      </p:sp>
    </p:spTree>
    <p:extLst>
      <p:ext uri="{BB962C8B-B14F-4D97-AF65-F5344CB8AC3E}">
        <p14:creationId xmlns:p14="http://schemas.microsoft.com/office/powerpoint/2010/main" val="264655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4.  Речевой этикет делового общения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8655" y="955963"/>
            <a:ext cx="1139081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звонят Вам</a:t>
            </a:r>
          </a:p>
          <a:p>
            <a:pPr algn="just"/>
            <a:endParaRPr lang="ru-RU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Если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хотят поговорить не с вами, а с кем-либо другим: «Одну минуточку, я сейчас передам трубку»; тот, кого зовут к телефону, должен поблагодарить: «Спасибо», «Спасибо, я сейчас подойду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Если нужного лица нет в этот момент на месте, то подошедший уточняет, что данное лицо отсутствует. Подобные ответы должны включать просьбу перезвонить через определенное время: «Не могли бы вы перезвонить через час» и т. 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Если звонит телефон, а вы в это время говорите по другому аппарату, следует, сняв трубку, извиниться, по возможности завершить первый разговор, положить трубку, затем приступить к разговору со вторым собеседником или извиниться и попросить перезвонить через определенное время. Недопустимо заставлять ждать звонящего более одной минуты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Лучше воздержаться от ответа на звонки, если вы проводите деловое совещание или деловую встречу. Приоритет всегда принадлежит живому голосу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Если вам звонят по важному делу, когда в кабинете находятся люди, лучше ответить на звонок из соседнего помещения или при отсутствии такой возможности попросить перезвонить через определенное время, или сократить разговор до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минимума.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65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4.  Речевой этикет делового общения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8655" y="955963"/>
            <a:ext cx="1139081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Переписка как жанр делового общения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важнейших частей делового этикета – переписка.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каждое деловое письмо должно быть строго индивидуально. На него накладывают отпечаток прежде всего адресат, конкретная ситуация, личность и должность пишущего. Подход к решению вопроса, каким должно быть деловое письмо, предполагает определенную долю творчества, но тем не менее существуют и общие правила деловой переписки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деловой переписки могут быть выполнены в разных жанрах. К основным жанрам деловой переписки следует отнести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;-закон;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инструкция; жалоба; рецепт; заявление;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автобиография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объяснительная записка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и т. д.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56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4.  Речевой этикет делового общения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8655" y="955963"/>
            <a:ext cx="1139081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деловых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писем:</a:t>
            </a: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извещения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- напоминания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- приглашения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- просьбы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- предложения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- подтверждения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- соглашения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- отказы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 - разъяснительные письма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циркуляры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 - разрешения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сопроводительные письма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гарантийные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письма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91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4.  Речевой этикет делового общения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8655" y="955963"/>
            <a:ext cx="1139081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почта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один из наиболее широко используемых видов сервиса как в корпоративных сетях, так и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Она является не просто способом доставки сообщений, а важнейшим средством коммуникации, распределения информации и управления различными процессами в бизнесе. Роль электронной почты становится очевидной, если рассмотреть функции, которые выполняет электронная почта: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обеспечивает внутренний и внешний информационный обмен;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является компонентом системы документооборота;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формирует транспортный протокол корпоративных приложений;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является средством образования инфраструктуры электронной коммерции.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выполнению этих функций электронная почта решает одну из важнейших на настоящий момент задач - формирует единое информационное пространство. В первую очередь это касается создания общей коммуникационной инфраструктуры, которая упрощает обмен информацией между отдельными людьми, подразделениями одной компании и различными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организациями.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обмену документами в электронном виде открывает новые возможности для повышения эффективности труда и экономии средств и времени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76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52627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4.  Речевой этикет делового общения</a:t>
            </a:r>
            <a:br>
              <a:rPr lang="ru-RU" sz="2800" b="1" i="1" dirty="0" smtClean="0"/>
            </a:b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8655" y="955963"/>
            <a:ext cx="1139081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электронного письма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многих компаниях существует единый корпоративный стандарт оформления электронных писем, включающих в себя структуру самого письма, правила обращения к клиенту, реквизиты подписи (ФИО, должность, рабочие телефоны, адрес электронной почты и ссылку на сайт компании).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общем виде структуру делового электронного письма можно представить в следующем виде: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«Шапка» в корпоративном стиле.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Приветствие.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Содержание, цель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Прощание.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Личная подпись с указанием контактов.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6.Ссылка на сайт компании.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Логотип, если это необходимо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3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4125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1.  Три аспекта культуры речи</a:t>
            </a: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5760" y="1166843"/>
            <a:ext cx="114430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КУЛЬТУ´РА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РЕ´ЧИ </a:t>
            </a:r>
          </a:p>
          <a:p>
            <a:pPr algn="just"/>
            <a:r>
              <a:rPr lang="ru-RU" sz="2400" b="1" dirty="0" smtClean="0"/>
              <a:t>1</a:t>
            </a:r>
            <a:r>
              <a:rPr lang="ru-RU" sz="2400" b="1" dirty="0"/>
              <a:t>. </a:t>
            </a:r>
            <a:r>
              <a:rPr lang="ru-RU" sz="2400" b="1" dirty="0" smtClean="0"/>
              <a:t>Совокупность языковых </a:t>
            </a:r>
            <a:r>
              <a:rPr lang="ru-RU" sz="2400" b="1" dirty="0"/>
              <a:t>средств и качеств, </a:t>
            </a:r>
            <a:r>
              <a:rPr lang="ru-RU" sz="2400" b="1" dirty="0" smtClean="0"/>
              <a:t>оказывающих </a:t>
            </a:r>
            <a:r>
              <a:rPr lang="ru-RU" sz="2400" b="1" dirty="0"/>
              <a:t>наилучшее, благоприятное </a:t>
            </a:r>
            <a:r>
              <a:rPr lang="ru-RU" sz="2400" b="1" dirty="0" smtClean="0"/>
              <a:t>воздействие </a:t>
            </a:r>
            <a:r>
              <a:rPr lang="ru-RU" sz="2400" b="1" dirty="0"/>
              <a:t>на слушателя (читателя) в</a:t>
            </a:r>
          </a:p>
          <a:p>
            <a:pPr algn="just"/>
            <a:r>
              <a:rPr lang="ru-RU" sz="2400" b="1" dirty="0"/>
              <a:t>конкретной ситуации речевого </a:t>
            </a:r>
            <a:r>
              <a:rPr lang="ru-RU" sz="2400" b="1" dirty="0" smtClean="0"/>
              <a:t>общения </a:t>
            </a:r>
            <a:r>
              <a:rPr lang="ru-RU" sz="2400" b="1" dirty="0"/>
              <a:t>с учетом цели высказывания и </a:t>
            </a:r>
            <a:r>
              <a:rPr lang="ru-RU" sz="2400" b="1" dirty="0" smtClean="0"/>
              <a:t>в соответствии </a:t>
            </a:r>
            <a:r>
              <a:rPr lang="ru-RU" sz="2400" b="1" dirty="0"/>
              <a:t>с нормами </a:t>
            </a:r>
            <a:r>
              <a:rPr lang="ru-RU" sz="2400" b="1" dirty="0" smtClean="0"/>
              <a:t>орфоэпии, словоупотребления </a:t>
            </a:r>
            <a:r>
              <a:rPr lang="ru-RU" sz="2400" b="1" dirty="0"/>
              <a:t>и т.п. в данный </a:t>
            </a:r>
            <a:r>
              <a:rPr lang="ru-RU" sz="2400" b="1" dirty="0" smtClean="0"/>
              <a:t>исторический </a:t>
            </a:r>
            <a:r>
              <a:rPr lang="ru-RU" sz="2400" b="1" dirty="0"/>
              <a:t>период </a:t>
            </a:r>
            <a:r>
              <a:rPr lang="ru-RU" sz="2400" b="1" dirty="0" smtClean="0"/>
              <a:t>функционирования языка</a:t>
            </a:r>
            <a:r>
              <a:rPr lang="ru-RU" sz="2400" b="1" dirty="0"/>
              <a:t>. Культура речи </a:t>
            </a:r>
            <a:r>
              <a:rPr lang="ru-RU" sz="2400" b="1" dirty="0" smtClean="0"/>
              <a:t>характеризуется богатством</a:t>
            </a:r>
            <a:r>
              <a:rPr lang="ru-RU" sz="2400" b="1" dirty="0"/>
              <a:t>, разнообразием, </a:t>
            </a:r>
            <a:r>
              <a:rPr lang="ru-RU" sz="2400" b="1" dirty="0" smtClean="0"/>
              <a:t>выразительностью</a:t>
            </a:r>
            <a:r>
              <a:rPr lang="ru-RU" sz="2400" b="1" dirty="0"/>
              <a:t>, ясностью, </a:t>
            </a:r>
            <a:r>
              <a:rPr lang="ru-RU" sz="2400" b="1" dirty="0" smtClean="0"/>
              <a:t>доступностью, понятностью</a:t>
            </a:r>
            <a:r>
              <a:rPr lang="ru-RU" sz="2400" b="1" dirty="0"/>
              <a:t>, точностью и </a:t>
            </a:r>
            <a:r>
              <a:rPr lang="ru-RU" sz="2400" b="1" dirty="0" smtClean="0"/>
              <a:t>правильностью </a:t>
            </a:r>
            <a:r>
              <a:rPr lang="ru-RU" sz="2400" b="1" dirty="0"/>
              <a:t>речи. </a:t>
            </a:r>
            <a:endParaRPr lang="ru-RU" sz="2400" b="1" dirty="0" smtClean="0"/>
          </a:p>
          <a:p>
            <a:pPr algn="just"/>
            <a:r>
              <a:rPr lang="ru-RU" sz="2400" b="1" dirty="0" smtClean="0"/>
              <a:t>2</a:t>
            </a:r>
            <a:r>
              <a:rPr lang="ru-RU" sz="2400" b="1" dirty="0"/>
              <a:t>. Способность </a:t>
            </a:r>
            <a:r>
              <a:rPr lang="ru-RU" sz="2400" b="1" dirty="0" smtClean="0"/>
              <a:t>следовать лучшим </a:t>
            </a:r>
            <a:r>
              <a:rPr lang="ru-RU" sz="2400" b="1" dirty="0"/>
              <a:t>образцам в своей </a:t>
            </a:r>
            <a:r>
              <a:rPr lang="ru-RU" sz="2400" b="1" dirty="0" smtClean="0"/>
              <a:t>индивидуальной </a:t>
            </a:r>
            <a:r>
              <a:rPr lang="ru-RU" sz="2400" b="1" dirty="0"/>
              <a:t>речи. </a:t>
            </a:r>
            <a:r>
              <a:rPr lang="ru-RU" sz="2400" b="1" i="1" dirty="0" err="1"/>
              <a:t>Син</a:t>
            </a:r>
            <a:r>
              <a:rPr lang="ru-RU" sz="2400" b="1" i="1" dirty="0"/>
              <a:t>. речевая </a:t>
            </a:r>
            <a:r>
              <a:rPr lang="ru-RU" sz="2400" b="1" i="1" dirty="0" smtClean="0"/>
              <a:t>культура</a:t>
            </a:r>
          </a:p>
          <a:p>
            <a:pPr algn="just"/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Тихонов, А.Н. Энциклопедический словарь-справочник лингвистических терминов и понятий. Русский язык. В 2-х томах. Том 2 [Электронный ресурс] : словарь-справочник / А.Н. Тихонов, Р.И.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Хашимов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Г.С. Журавлева, М.А. </a:t>
            </a:r>
            <a:r>
              <a:rPr lang="ru-RU" sz="1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Лапыгин</a:t>
            </a:r>
            <a:r>
              <a:rPr lang="ru-RU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— Электрон. дан. — Москва : ФЛИНТА, 2014. — 814 с.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Режим доступа: https://e.lanbook.com/book/51860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0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4875" y="1782754"/>
            <a:ext cx="9404723" cy="14005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572437" y="616527"/>
            <a:ext cx="11047125" cy="562494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А.П.Чехов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своей заметке о красноречии «Хорошая новость» писал: «В сущности, ведь для интеллигентного человека дурно говорить должно бы считаться таким же неприличием, как не уметь читать и писать..».</a:t>
            </a:r>
          </a:p>
        </p:txBody>
      </p:sp>
    </p:spTree>
    <p:extLst>
      <p:ext uri="{BB962C8B-B14F-4D97-AF65-F5344CB8AC3E}">
        <p14:creationId xmlns:p14="http://schemas.microsoft.com/office/powerpoint/2010/main" val="12564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936289" cy="5892664"/>
          </a:xfrm>
        </p:spPr>
        <p:txBody>
          <a:bodyPr/>
          <a:lstStyle/>
          <a:p>
            <a:pPr algn="just"/>
            <a:r>
              <a:rPr lang="ru-RU" smtClean="0"/>
              <a:t>Справочные </a:t>
            </a:r>
            <a:r>
              <a:rPr lang="ru-RU"/>
              <a:t>м</a:t>
            </a:r>
            <a:r>
              <a:rPr lang="ru-RU" smtClean="0"/>
              <a:t>атериалы  </a:t>
            </a:r>
            <a:r>
              <a:rPr lang="ru-RU" dirty="0" smtClean="0"/>
              <a:t>подготовили: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Пономаренко И.Н., д.ф.н., проф. кафедры современного русского языка </a:t>
            </a:r>
            <a:r>
              <a:rPr lang="ru-RU" sz="3200" dirty="0" err="1" smtClean="0"/>
              <a:t>КубГУ</a:t>
            </a:r>
            <a:r>
              <a:rPr lang="ru-RU" sz="3200" dirty="0" smtClean="0"/>
              <a:t>;</a:t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err="1" smtClean="0"/>
              <a:t>Шемелева</a:t>
            </a:r>
            <a:r>
              <a:rPr lang="ru-RU" sz="3200" dirty="0" smtClean="0"/>
              <a:t> Т.В., к.ф.н., доц. кафедры современного русского языка </a:t>
            </a:r>
            <a:r>
              <a:rPr lang="ru-RU" sz="3200" dirty="0" err="1" smtClean="0"/>
              <a:t>КубГУ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7312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4125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1.  Три аспекта культуры речи</a:t>
            </a: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5760" y="1166843"/>
            <a:ext cx="1144306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Нормативный аспект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основывается на определении нормы как центрального понятия речевой культуры.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Этический аспект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речи  это моральное и нравственное обоснование звучащего и написанного слова: знание и применение правил языкового поведения в конкретных ситуациях.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Коммуникативный аспект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речи связан с функцией языка, с соблюдением определенных правил речевого общения. Для успешной реализации коммуникативных задач необходимо представление о сферах общения. Носителя языка в соответствии с требованиями коммуникативного аспекта культуры речи должны владеть функциональными стилями языка, а также ориентироваться в разговорной речи и языке художественной литературы, которые по своей языковой организации отличаются от функциональных стилей.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31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4125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2.  Нормы русского литературного языка</a:t>
            </a: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5760" y="1166843"/>
            <a:ext cx="11443063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совокупность наиболее устойчивых традиционных реализаций языковой системы, отобранных и закрепленных в процессе общественной коммуникации. Норма как совокупность стабильных и унифицированных языковых средств и правил их употребления, сознательно фиксируемых и культивируемых обществом, является специфическим признаком литературного языка национального периода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ортологические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словари (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т.е. словари, рекомендующие нормы правильной речи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в которых приводятся нормативные и стилистические оценки языковых явлений с точки зрения их соответствия нормам литературного языка. Среди современных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ортологических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словарей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орфографические, орфоэпические, грамматические; словари синонимов, антонимов, омонимов, паронимов;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разеологические словари; словари лексических трудностей русского языка.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87570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4125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2.  Нормы русского литературного языка</a:t>
            </a: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5760" y="1166843"/>
            <a:ext cx="114430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зависимости от аспекта нормирования языкового употребления выделяются разные типы норм.</a:t>
            </a:r>
          </a:p>
          <a:p>
            <a:endParaRPr lang="ru-RU" dirty="0"/>
          </a:p>
          <a:p>
            <a:r>
              <a:rPr lang="ru-RU" dirty="0"/>
              <a:t>1. По языковому статусу нормы делятся на языковые, текстовые и </a:t>
            </a:r>
            <a:r>
              <a:rPr lang="ru-RU" dirty="0" smtClean="0"/>
              <a:t>коммуникативные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602181" y="2470482"/>
            <a:ext cx="5056909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 о р м ы</a:t>
            </a:r>
            <a:endParaRPr lang="ru-RU" sz="2400" dirty="0"/>
          </a:p>
        </p:txBody>
      </p:sp>
      <p:sp>
        <p:nvSpPr>
          <p:cNvPr id="7" name="Овал 6"/>
          <p:cNvSpPr/>
          <p:nvPr/>
        </p:nvSpPr>
        <p:spPr>
          <a:xfrm>
            <a:off x="845130" y="3813461"/>
            <a:ext cx="2729344" cy="13023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Яыковые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4502729" y="3813461"/>
            <a:ext cx="2798617" cy="13023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Текстовые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8063343" y="3868143"/>
            <a:ext cx="3325091" cy="13023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Коммуникативные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978727" y="3429000"/>
            <a:ext cx="1385455" cy="4779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096000" y="3539835"/>
            <a:ext cx="0" cy="5472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8146472" y="3384882"/>
            <a:ext cx="1450175" cy="562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735782" y="3429000"/>
            <a:ext cx="41563" cy="3844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88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4125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2.  Нормы русского литературного языка</a:t>
            </a: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5760" y="1166843"/>
            <a:ext cx="114430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зависимости от аспекта нормирования языкового употребления выделяются разные типы норм.</a:t>
            </a:r>
          </a:p>
          <a:p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2. По степени строгости нормы делятся с учетом допустимости вариантов на императивные и диспозитивные.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602181" y="2470482"/>
            <a:ext cx="5056909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 о р м ы</a:t>
            </a:r>
            <a:endParaRPr lang="ru-RU" sz="2400" dirty="0"/>
          </a:p>
        </p:txBody>
      </p:sp>
      <p:sp>
        <p:nvSpPr>
          <p:cNvPr id="7" name="Овал 6"/>
          <p:cNvSpPr/>
          <p:nvPr/>
        </p:nvSpPr>
        <p:spPr>
          <a:xfrm>
            <a:off x="1939636" y="3947810"/>
            <a:ext cx="3588328" cy="13023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Императивные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7426039" y="4037357"/>
            <a:ext cx="3325091" cy="13023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Диспозитивные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978727" y="3429000"/>
            <a:ext cx="1385455" cy="4779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8146472" y="3384882"/>
            <a:ext cx="1450175" cy="562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28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4125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2.  Нормы русского литературного языка</a:t>
            </a: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5760" y="1166843"/>
            <a:ext cx="114430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зависимости от аспекта нормирования языкового употребления выделяются разные типы норм.</a:t>
            </a:r>
          </a:p>
          <a:p>
            <a:endParaRPr lang="ru-RU" dirty="0"/>
          </a:p>
          <a:p>
            <a:r>
              <a:rPr lang="ru-RU" dirty="0"/>
              <a:t> </a:t>
            </a:r>
            <a:r>
              <a:rPr lang="ru-RU" dirty="0" smtClean="0"/>
              <a:t>3. По </a:t>
            </a:r>
            <a:r>
              <a:rPr lang="ru-RU" dirty="0"/>
              <a:t>сфере употребления норма может быть общеупотребительной или ограниченной по сфере употребления.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602181" y="2470482"/>
            <a:ext cx="5056909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 о р м ы</a:t>
            </a:r>
            <a:endParaRPr lang="ru-RU" sz="2400" dirty="0"/>
          </a:p>
        </p:txBody>
      </p:sp>
      <p:sp>
        <p:nvSpPr>
          <p:cNvPr id="7" name="Овал 6"/>
          <p:cNvSpPr/>
          <p:nvPr/>
        </p:nvSpPr>
        <p:spPr>
          <a:xfrm>
            <a:off x="1274618" y="3947810"/>
            <a:ext cx="4253346" cy="13023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Общеупотребительные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6428509" y="4037357"/>
            <a:ext cx="4322621" cy="13023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Ограниченные по сфере употребления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978727" y="3429000"/>
            <a:ext cx="1385455" cy="4779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8146472" y="3384882"/>
            <a:ext cx="1450175" cy="562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423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4125"/>
          </a:xfrm>
        </p:spPr>
        <p:txBody>
          <a:bodyPr rtlCol="0"/>
          <a:lstStyle/>
          <a:p>
            <a:pPr rtl="0"/>
            <a:r>
              <a:rPr lang="ru-RU" sz="2800" b="1" i="1" dirty="0" smtClean="0"/>
              <a:t>Тема 2.  Нормы русского литературного языка</a:t>
            </a:r>
            <a:endParaRPr lang="ru-RU" sz="28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5760" y="1166843"/>
            <a:ext cx="11443063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Литературным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 обработанную форму общенародного языка, в большей или меньшей степени обладающую письменно закрепленными нормами и обслуживающую различные сферы жизни общества. 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может быть представлен 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устной и письменной формах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признаки норм литературного языка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общеобязательность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общеупотребительность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распространенность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возможностям языковой системы.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73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dcmitype/"/>
    <ds:schemaRef ds:uri="http://purl.org/dc/terms/"/>
    <ds:schemaRef ds:uri="http://schemas.openxmlformats.org/package/2006/metadata/core-properties"/>
    <ds:schemaRef ds:uri="4873beb7-5857-4685-be1f-d57550cc96c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2720</Words>
  <Application>Microsoft Office PowerPoint</Application>
  <PresentationFormat>Широкоэкранный</PresentationFormat>
  <Paragraphs>234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Century Gothic</vt:lpstr>
      <vt:lpstr>Courier New</vt:lpstr>
      <vt:lpstr>Euphemia</vt:lpstr>
      <vt:lpstr>Times New Roman</vt:lpstr>
      <vt:lpstr>Wingdings</vt:lpstr>
      <vt:lpstr>Wingdings 3</vt:lpstr>
      <vt:lpstr>Ион</vt:lpstr>
      <vt:lpstr>Русский язык и культура речи</vt:lpstr>
      <vt:lpstr>Тема 1. Три аспекта культуры речи  Тема 2.  Нормы русского литературного языка  Тема 3.  Официально-деловой стиль речи  Тема 4. Речевой этикет делового общения </vt:lpstr>
      <vt:lpstr>Тема 1.  Три аспекта культуры речи</vt:lpstr>
      <vt:lpstr>Тема 1.  Три аспекта культуры речи</vt:lpstr>
      <vt:lpstr>Тема 2.  Нормы русского литературного языка</vt:lpstr>
      <vt:lpstr>Тема 2.  Нормы русского литературного языка</vt:lpstr>
      <vt:lpstr>Тема 2.  Нормы русского литературного языка</vt:lpstr>
      <vt:lpstr>Тема 2.  Нормы русского литературного языка</vt:lpstr>
      <vt:lpstr>Тема 2.  Нормы русского литературного языка</vt:lpstr>
      <vt:lpstr>Тема 2.  Нормы русского литературного языка</vt:lpstr>
      <vt:lpstr>Тема 2.  Нормы русского литературного языка. </vt:lpstr>
      <vt:lpstr>Тема 3.  Официально-деловой стиль речи </vt:lpstr>
      <vt:lpstr>Тема 3.  Официально-деловой стиль речи </vt:lpstr>
      <vt:lpstr>Тема 3.  Официально-деловой стиль речи </vt:lpstr>
      <vt:lpstr>Тема 3.  Официально-деловой стиль речи </vt:lpstr>
      <vt:lpstr>Тема 3.  Официально-деловой стиль речи </vt:lpstr>
      <vt:lpstr>Тема 4.  Речевой этикет делового общения </vt:lpstr>
      <vt:lpstr>Тема 4.  Речевой этикет делового общения </vt:lpstr>
      <vt:lpstr>Тема 4.  Речевой этикет делового общения </vt:lpstr>
      <vt:lpstr>Тема 4.  Речевой этикет делового общения </vt:lpstr>
      <vt:lpstr>Тема 4.  Речевой этикет делового общения </vt:lpstr>
      <vt:lpstr>Тема 4.  Речевой этикет делового общения </vt:lpstr>
      <vt:lpstr>Тема 4.  Речевой этикет делового общения </vt:lpstr>
      <vt:lpstr>Тема 4.  Речевой этикет делового общения </vt:lpstr>
      <vt:lpstr>Тема 4.  Речевой этикет делового общения </vt:lpstr>
      <vt:lpstr>Тема 4.  Речевой этикет делового общения </vt:lpstr>
      <vt:lpstr>Тема 4.  Речевой этикет делового общения </vt:lpstr>
      <vt:lpstr>Тема 4.  Речевой этикет делового общения </vt:lpstr>
      <vt:lpstr>Тема 4.  Речевой этикет делового общения </vt:lpstr>
      <vt:lpstr>Презентация PowerPoint</vt:lpstr>
      <vt:lpstr>Справочные материалы  подготовили:  Пономаренко И.Н., д.ф.н., проф. кафедры современного русского языка КубГУ;  Шемелева Т.В., к.ф.н., доц. кафедры современного русского языка КубГУ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2018-11-25T10:57:26Z</dcterms:created>
  <dcterms:modified xsi:type="dcterms:W3CDTF">2018-11-25T18:57:21Z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