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63" r:id="rId7"/>
    <p:sldId id="269" r:id="rId8"/>
    <p:sldId id="268" r:id="rId9"/>
    <p:sldId id="271" r:id="rId10"/>
    <p:sldId id="272" r:id="rId11"/>
    <p:sldId id="273" r:id="rId12"/>
    <p:sldId id="266" r:id="rId13"/>
    <p:sldId id="270" r:id="rId14"/>
    <p:sldId id="267" r:id="rId15"/>
    <p:sldId id="274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6" r:id="rId34"/>
    <p:sldId id="297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364" autoAdjust="0"/>
  </p:normalViewPr>
  <p:slideViewPr>
    <p:cSldViewPr snapToGrid="0" showGuides="1">
      <p:cViewPr varScale="1">
        <p:scale>
          <a:sx n="69" d="100"/>
          <a:sy n="69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25.11.2018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B8D-815E-429C-9EC2-505CEC215084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8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14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96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39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76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7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9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02A-E6EF-4378-B5A3-22E20EA855B1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BC3-C763-48AA-8280-ACE59646066A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29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ru-RU" dirty="0" smtClean="0"/>
              <a:t>Русский язык и культура речи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Справочные материалы к изучению курса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006" y="905586"/>
            <a:ext cx="1144306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присуща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вариативности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отражается, в частности, в наличии синонимов (слов, конструкций, передающих одно содержание), имеющих, тем не менее, различия в значении  и сфере употребления.</a:t>
            </a:r>
          </a:p>
          <a:p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присуща не только вариативность, но 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стабильность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нее был бы невозможен обмен культурными ценностями между поколениями носителей данного языка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Стабильность литературного языка обеспечивается: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оддержанием стилевых традиций благодаря письменным текстам, особенно тем литературным образцам, которые изучаются в школе;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ействием общеобязательных кодифицированных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зафиксированных в авторитетных словарях и грамматиках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норм, которые служат надежным регулятором существования и развития литературного языка.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94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языка.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384" y="1567543"/>
            <a:ext cx="115214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 д ы   я з ы к о в ы х    н о р м   русского литературного языка: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Орфоэпические нормы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нормы устной речи, обеспечивающие единство 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в речь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правильный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речь).</a:t>
            </a: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нормы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нормы письменной речи, правила написания (греч.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правильный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gкфpho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пишу). </a:t>
            </a: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правила употребления слов в устной и письменной речи согласно их лексическим значениям, которые закреплены в толковых словарях. Правильное употребление слов в соответствии со значениями составляет основу такого коммуникативного качества речи, как точность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нормы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нормы письменной и устной речи, которые отражают традиции использования слов в соответствии с их морфологическими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образования синтаксических конструкций – словосочетаний и предложений.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94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3.  Официально-деловой стиль речи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1567543"/>
            <a:ext cx="114486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лингвистической литературе выделяются 5 сфер общения и соответствующие им 5 речевых стилей: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овседневная -  разговорный стиль;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бласть науки и техники – научный стиль;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фера  законодательства и деловое общение -  официально-деловой стиль;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бщественно-политическая сфера – публицистический стиль;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фера искусства слова – художественный стиль.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стилеобразующим фактором является форма речи 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или письменная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вид речи 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монолог, диалог,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полилог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3.  Официально-деловой стиль речи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205345"/>
            <a:ext cx="114486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официально-делового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административно-правовая.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сферы позволяет выделить по меньшей мере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(разновидности) официально-делового стиля: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официально-деловой (административно-канцелярский)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(законодательный)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дипломатический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3.  Официально-деловой стиль речи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205345"/>
            <a:ext cx="114486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официально-делового стиля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изложения, не допускающая возможности истолкований; детальность изложения;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долженствующее-приписывающий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изложения,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логичность,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официально-делового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3.  Официально-деловой стиль речи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205345"/>
            <a:ext cx="114486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официально-делового 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– информативная (предписывающая, констатирующая).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стиля – письменная, типичный вид речи – монолог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официально-делового стиля представляют огромное разнообразие жанров: устав, закон, приказ, распоряжение, инструкция, заявление, докладная записка, объяснительная записка, автобиография, анкета, трудовой договор, статистический отчет, доверенность, расписка, характеристика и др.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3.  Официально-деловой стиль речи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205345"/>
            <a:ext cx="114486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Лингвистические особенности официально-делового стиля: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1)профессиональная терминология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акциз, валютный клиринг,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гонорат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2)нетерминологические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употребляющиеся преимущественно в административно-канцелярской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нижеподписавшиеся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вышеуказанный,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3)архаизмы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историзмы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почтении, сей, таковой,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4)стилистически нейтральные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межстилевые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значение, занимать должность, сфера применения, причинить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5)имя существительное преобладает над глаголом, широко употребляются отглагольные существительные, существительные, обозначающие должности,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работодатель, заказчик, поставщик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6)среди глаголов преобладает инфинитивная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форма, поскольку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установка большинства официально-деловых документов – выразить волю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законодателя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установить, предъявить, предоставить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7)употребление отыменных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целях, в ходе, в силу, на предмет, по причине, по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8)числительные пишутся цифрами, за исключением денежных документов (счета, доверенности, расписки и 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9)сложные предложения преобладают над простыми, много однородных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10)Использование сокращений (аббревиации);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11)употребление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инфинитивных и безличных конструкций со значением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долженствования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гарантируется; запрос получен; решения должны быть выполнены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12)преимущественное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косвенной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роль играют реквизиты( постоянные элементы содержания документа), абзацное членение,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108363"/>
            <a:ext cx="114486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этикет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выработанная обществом совокупность правил речевого поведения, определяемых взаимоотношениями субъектов общения в  стереотипных ситуациях.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человеческом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уменьшение конфликтности и непонимания между людьми.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вежливости в речевом этикете имеет свои нормы и традиции.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108363"/>
            <a:ext cx="1144860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этикета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обязательные для выполнения правила, невыполнение которых привлекает внимание окружающих и вызывает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осуждение.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речевого этикета: со знакомыми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здороваться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услугу следует благодарить, за проступок необходимо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извиниться,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перебивать собеседника, употреблять в речи нецензурные (матерные) слов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общения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правила. Не обязательные для соблюдения, но в силу тех или иных причин их принято придерживаться. Отступление от традиций общения, пренебрежение ими тоже замечается окружающими и вызывает неодобрительную оценку, но менее категоричную и единодушную, чем в случае с нормами, чаще вызывает удивление и сожаление.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Этикетные традиции в основном складываются в определенных регионах, социальных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принято, чтобы мужчина подавал женщине руку, когда она выходит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пропускал ее в дверь. Если человек чихнул, ему обычно желают : «Будьте здоровы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108363"/>
            <a:ext cx="114486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общение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форма коммуникационного взаимодействия, которая основывается на основных принципах, нормах и правилах делового этикета и характеризуется направленностью на взаимоотношение с субъектами или группой субъектов для получения взаимовыгодных результатов. Субъекты, которые принимают участие в профессиональном коммуникационном взаимодействии, соблюдают официальный стиль общения и направлены на получение результата, вследствие решения поставленных заданий, и достижение установленных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грамотного ведения деловой беседы и верное понимание особенностей личностных характеристик собеседника, его целей, задач и интересов, можно считать определяющими факторами проведения успешных профессиональных встреч и переговоров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3200" b="1" i="1" dirty="0" smtClean="0"/>
              <a:t>Тема 1. Три аспекта культуры речи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Тема 2. </a:t>
            </a:r>
            <a:br>
              <a:rPr lang="ru-RU" sz="3200" b="1" i="1" dirty="0" smtClean="0"/>
            </a:br>
            <a:r>
              <a:rPr lang="ru-RU" sz="3200" b="1" i="1" dirty="0" smtClean="0"/>
              <a:t>Нормы </a:t>
            </a:r>
            <a:r>
              <a:rPr lang="ru-RU" sz="3200" b="1" i="1" dirty="0"/>
              <a:t>русского литературного </a:t>
            </a:r>
            <a:r>
              <a:rPr lang="ru-RU" sz="3200" b="1" i="1" dirty="0" smtClean="0"/>
              <a:t>языка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/>
              <a:t>Тема </a:t>
            </a:r>
            <a:r>
              <a:rPr lang="ru-RU" sz="3200" b="1" i="1" dirty="0" smtClean="0"/>
              <a:t>3. </a:t>
            </a:r>
            <a:br>
              <a:rPr lang="ru-RU" sz="3200" b="1" i="1" dirty="0" smtClean="0"/>
            </a:br>
            <a:r>
              <a:rPr lang="ru-RU" sz="3200" b="1" i="1" dirty="0" smtClean="0"/>
              <a:t>Официально-деловой стиль речи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/>
              <a:t>Тема </a:t>
            </a:r>
            <a:r>
              <a:rPr lang="ru-RU" sz="3200" b="1" i="1" dirty="0" smtClean="0"/>
              <a:t>4.</a:t>
            </a:r>
            <a:br>
              <a:rPr lang="ru-RU" sz="3200" b="1" i="1" dirty="0" smtClean="0"/>
            </a:br>
            <a:r>
              <a:rPr lang="ru-RU" sz="3200" b="1" i="1" dirty="0" smtClean="0"/>
              <a:t>Речевой </a:t>
            </a:r>
            <a:r>
              <a:rPr lang="ru-RU" sz="3200" b="1" i="1" dirty="0"/>
              <a:t>этикет делового общения</a:t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3312" y="6139543"/>
            <a:ext cx="8946541" cy="108856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7" y="1108363"/>
            <a:ext cx="1144860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 общения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нравственных правил, норм, представлений, регулирующих отношения, а также поведение индивидов в совместной производственной деятельности.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требованием речевого этикета в деловом общении считается приветливое, а также предупредительное отношение ко всем сотрудникам, партнерам, независимо от антипатий и симпатий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этапы в деловом общении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контакта, включающее знакомство, а также понимание другого человека;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происходящей ситуации общения, а также ее осмысление с паузами;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проблемы;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контакта (завершение).</a:t>
            </a:r>
          </a:p>
        </p:txBody>
      </p:sp>
    </p:spTree>
    <p:extLst>
      <p:ext uri="{BB962C8B-B14F-4D97-AF65-F5344CB8AC3E}">
        <p14:creationId xmlns:p14="http://schemas.microsoft.com/office/powerpoint/2010/main" val="40115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беседа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устный контакт между людьми, связанными отношениями дела. В современной, более узкой трактовке под деловой беседой понимают речевое общение между собеседниками, которые имеют необходимые полномочия от своих организаций и фирм для установления деловых отношений, разрешения деловых проблем или выработки конструктивного подхода к их решению.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беседа выполняет ряд очень важных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взаимное общение работников из одной деловой среды;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совместный поиск, выдвижение и оперативная разработка рабочих идей и замыслов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контроль и координирование уже начатых деловых мероприятий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поддержание деловых контактов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деловой активности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деловые беседы могут быть разнообразными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знакомство руководителя и будущего подчиненного при принятии решения о поступлении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между двумя коллегами при обсуждении ими путей или методов реализации поставленных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будущих партнеров по взаимодействию, деловому сотрудничеству между фирмами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установление деловых контактов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обмен информацией и др.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имеет разновидности в зависимости от целей и мотивов ведения разговора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беседы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работу;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увольнении – добровольный уход; увольнение (сокращение);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традиционного телефона, сотовой связи, факса настолько очевидны, что как средство общения они не имеют себе равных. Все чаще им отдается предпочтение перед письмом, а иногда и встречей.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беседы по телефону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принятому в деловом мире «телефонному этикету» каждый из говорящих должен независимо от хода и завершения разговора придерживаться определенного набора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-речевых формул общения по телефону.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деловой телефонный разговор не должен превышать четырех минут.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позвонить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абонента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Приветствие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представление во время разговора с незнакомым человеком – процедура взаимная и обязательная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делового протокола – телефонный разговор должен быть персонализирован. Если абонент не представился, следует вежливо спросить: «Простите, с кем я разговариваю?», «Позвольте узнать, с кем я разговариваю?» и т. п.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звонок идет через секретаря и там, куда вы звоните, вас не знают, секретарь имеет право спросить о причине звонка.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Независимо от обстоятельств постарайтесь улыбнуться, иначе вы не сможете расположить к себе собеседника.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Всегда держите под рукой блокнот и ручку для необходимых записей.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Готовясь к телефонному разговору, составьте перечень вопросов, которые необходимо обсудить. Повторный звонок с извинениями по поводу того, что вы что-то упустили, оставляет неблагоприятное впечатление и допустим только в крайнем случае.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вы не смогли застать нужного вам человека, поинтересуйтесь, когда удобнее перезвонить.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Планируйте сообщение заранее, если знаете, что информация будет передана через третье лицо или через автоответчик.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вы оставляете сообщение на автоответчике, после приветствия и представления назовите дату и время звонка, а затем краткое сообщение и слова прощания.</a:t>
            </a:r>
          </a:p>
        </p:txBody>
      </p:sp>
    </p:spTree>
    <p:extLst>
      <p:ext uri="{BB962C8B-B14F-4D97-AF65-F5344CB8AC3E}">
        <p14:creationId xmlns:p14="http://schemas.microsoft.com/office/powerpoint/2010/main" val="26465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звонят Вам</a:t>
            </a:r>
          </a:p>
          <a:p>
            <a:pPr algn="just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 поговорить не с вами, а с кем-либо другим: «Одну минуточку, я сейчас передам трубку»; тот, кого зовут к телефону, должен поблагодарить: «Спасибо», «Спасибо, я сейчас подойду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нужного лица нет в этот момент на месте, то подошедший уточняет, что данное лицо отсутствует. Подобные ответы должны включать просьбу перезвонить через определенное время: «Не могли бы вы перезвонить через час» и т. 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звонит телефон, а вы в это время говорите по другому аппарату, следует, сняв трубку, извиниться, по возможности завершить первый разговор, положить трубку, затем приступить к разговору со вторым собеседником или извиниться и попросить перезвонить через определенное время. Недопустимо заставлять ждать звонящего более одной минуты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Лучше воздержаться от ответа на звонки, если вы проводите деловое совещание или деловую встречу. Приоритет всегда принадлежит живому голосу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вам звонят по важному делу, когда в кабинете находятся люди, лучше ответить на звонок из соседнего помещения или при отсутствии такой возможности попросить перезвонить через определенное время, или сократить разговор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как жанр делового общения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частей делового этикета – переписка.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каждое деловое письмо должно быть строго индивидуально. На него накладывают отпечаток прежде всего адресат, конкретная ситуация, личность и должность пишущего. Подход к решению вопроса, каким должно быть деловое письмо, предполагает определенную долю творчества, но тем не менее существуют и общие правила деловой переписки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переписки могут быть выполнены в разных жанрах. К основным жанрам деловой переписки следует отнести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;-закон;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инструкция; жалоба; рецепт; заявление;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объяснительная записка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и т. д.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деловых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напоминания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приглашения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просьбы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предложения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подтверждения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соглашения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отказы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разъяснительные письма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- разрешения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письма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наиболее широко используемых видов сервиса как в корпоративных сетях, так 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является не просто способом доставки сообщений, а важнейшим средством коммуникации, распределения информации и управления различными процессами в бизнесе. Роль электронной почты становится очевидной, если рассмотреть функции, которые выполняет электронная почта: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обеспечивает внутренний и внешний информационный обмен;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является компонентом системы документооборота;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формирует транспортный протокол корпоративных приложений;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является средством образования инфраструктуры электронной коммерции.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выполнению этих функций электронная почта решает одну из важнейших на настоящий момент задач - формирует единое информационное пространство. В первую очередь это касается создания общей коммуникационной инфраструктуры, которая упрощает обмен информацией между отдельными людьми, подразделениями одной компании и различными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обмену документами в электронном виде открывает новые возможности для повышения эффективности труда и экономии средств и времени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4.  Речевой этикет делового общения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955963"/>
            <a:ext cx="11390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электронного письма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компаниях существует единый корпоративный стандарт оформления электронных писем, включающих в себя структуру самого письма, правила обращения к клиенту, реквизиты подписи (ФИО, должность, рабочие телефоны, адрес электронной почты и ссылку на сайт компании).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виде структуру делового электронного письма можно представить в следующем виде: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«Шапка» в корпоративном стиле.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Содержание, 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Личная подпись с указанием контактов.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6.Ссылка на сайт компании.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Логотип, если это необходимо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1.  Три аспекта культуры речи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КУЛЬТУ´РА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РЕ´ЧИ </a:t>
            </a:r>
          </a:p>
          <a:p>
            <a:pPr algn="just"/>
            <a:r>
              <a:rPr lang="ru-RU" sz="2400" b="1" dirty="0" smtClean="0"/>
              <a:t>1</a:t>
            </a:r>
            <a:r>
              <a:rPr lang="ru-RU" sz="2400" b="1" dirty="0"/>
              <a:t>. </a:t>
            </a:r>
            <a:r>
              <a:rPr lang="ru-RU" sz="2400" b="1" dirty="0" smtClean="0"/>
              <a:t>Совокупность языковых </a:t>
            </a:r>
            <a:r>
              <a:rPr lang="ru-RU" sz="2400" b="1" dirty="0"/>
              <a:t>средств и качеств, </a:t>
            </a:r>
            <a:r>
              <a:rPr lang="ru-RU" sz="2400" b="1" dirty="0" smtClean="0"/>
              <a:t>оказывающих </a:t>
            </a:r>
            <a:r>
              <a:rPr lang="ru-RU" sz="2400" b="1" dirty="0"/>
              <a:t>наилучшее, благоприятное </a:t>
            </a:r>
            <a:r>
              <a:rPr lang="ru-RU" sz="2400" b="1" dirty="0" smtClean="0"/>
              <a:t>воздействие </a:t>
            </a:r>
            <a:r>
              <a:rPr lang="ru-RU" sz="2400" b="1" dirty="0"/>
              <a:t>на слушателя (читателя) в</a:t>
            </a:r>
          </a:p>
          <a:p>
            <a:pPr algn="just"/>
            <a:r>
              <a:rPr lang="ru-RU" sz="2400" b="1" dirty="0"/>
              <a:t>конкретной ситуации речевого </a:t>
            </a:r>
            <a:r>
              <a:rPr lang="ru-RU" sz="2400" b="1" dirty="0" smtClean="0"/>
              <a:t>общения </a:t>
            </a:r>
            <a:r>
              <a:rPr lang="ru-RU" sz="2400" b="1" dirty="0"/>
              <a:t>с учетом цели высказывания и </a:t>
            </a:r>
            <a:r>
              <a:rPr lang="ru-RU" sz="2400" b="1" dirty="0" smtClean="0"/>
              <a:t>в соответствии </a:t>
            </a:r>
            <a:r>
              <a:rPr lang="ru-RU" sz="2400" b="1" dirty="0"/>
              <a:t>с нормами </a:t>
            </a:r>
            <a:r>
              <a:rPr lang="ru-RU" sz="2400" b="1" dirty="0" smtClean="0"/>
              <a:t>орфоэпии, словоупотребления </a:t>
            </a:r>
            <a:r>
              <a:rPr lang="ru-RU" sz="2400" b="1" dirty="0"/>
              <a:t>и т.п. в данный </a:t>
            </a:r>
            <a:r>
              <a:rPr lang="ru-RU" sz="2400" b="1" dirty="0" smtClean="0"/>
              <a:t>исторический </a:t>
            </a:r>
            <a:r>
              <a:rPr lang="ru-RU" sz="2400" b="1" dirty="0"/>
              <a:t>период </a:t>
            </a:r>
            <a:r>
              <a:rPr lang="ru-RU" sz="2400" b="1" dirty="0" smtClean="0"/>
              <a:t>функционирования языка</a:t>
            </a:r>
            <a:r>
              <a:rPr lang="ru-RU" sz="2400" b="1" dirty="0"/>
              <a:t>. Культура речи </a:t>
            </a:r>
            <a:r>
              <a:rPr lang="ru-RU" sz="2400" b="1" dirty="0" smtClean="0"/>
              <a:t>характеризуется богатством</a:t>
            </a:r>
            <a:r>
              <a:rPr lang="ru-RU" sz="2400" b="1" dirty="0"/>
              <a:t>, разнообразием, </a:t>
            </a:r>
            <a:r>
              <a:rPr lang="ru-RU" sz="2400" b="1" dirty="0" smtClean="0"/>
              <a:t>выразительностью</a:t>
            </a:r>
            <a:r>
              <a:rPr lang="ru-RU" sz="2400" b="1" dirty="0"/>
              <a:t>, ясностью, </a:t>
            </a:r>
            <a:r>
              <a:rPr lang="ru-RU" sz="2400" b="1" dirty="0" smtClean="0"/>
              <a:t>доступностью, понятностью</a:t>
            </a:r>
            <a:r>
              <a:rPr lang="ru-RU" sz="2400" b="1" dirty="0"/>
              <a:t>, точностью и </a:t>
            </a:r>
            <a:r>
              <a:rPr lang="ru-RU" sz="2400" b="1" dirty="0" smtClean="0"/>
              <a:t>правильностью </a:t>
            </a:r>
            <a:r>
              <a:rPr lang="ru-RU" sz="2400" b="1" dirty="0"/>
              <a:t>речи.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2</a:t>
            </a:r>
            <a:r>
              <a:rPr lang="ru-RU" sz="2400" b="1" dirty="0"/>
              <a:t>. Способность </a:t>
            </a:r>
            <a:r>
              <a:rPr lang="ru-RU" sz="2400" b="1" dirty="0" smtClean="0"/>
              <a:t>следовать лучшим </a:t>
            </a:r>
            <a:r>
              <a:rPr lang="ru-RU" sz="2400" b="1" dirty="0"/>
              <a:t>образцам в своей </a:t>
            </a:r>
            <a:r>
              <a:rPr lang="ru-RU" sz="2400" b="1" dirty="0" smtClean="0"/>
              <a:t>индивидуальной </a:t>
            </a:r>
            <a:r>
              <a:rPr lang="ru-RU" sz="2400" b="1" dirty="0"/>
              <a:t>речи. </a:t>
            </a:r>
            <a:r>
              <a:rPr lang="ru-RU" sz="2400" b="1" i="1" dirty="0" err="1"/>
              <a:t>Син</a:t>
            </a:r>
            <a:r>
              <a:rPr lang="ru-RU" sz="2400" b="1" i="1" dirty="0"/>
              <a:t>. речевая </a:t>
            </a:r>
            <a:r>
              <a:rPr lang="ru-RU" sz="2400" b="1" i="1" dirty="0" smtClean="0"/>
              <a:t>культура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Тихонов, А.Н. Энциклопедический словарь-справочник лингвистических терминов и понятий. Русский язык. В 2-х томах. Том 2 [Электронный ресурс] : словарь-справочник / А.Н. Тихонов, Р.И.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Хашимов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Г.С. Журавлева, М.А.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Лапыгин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Электрон. дан. — Москва : ФЛИНТА, 2014. — 814 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Режим доступа: https://e.lanbook.com/book/51860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75" y="1782754"/>
            <a:ext cx="940472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2437" y="616527"/>
            <a:ext cx="11047125" cy="5624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своей заметке о красноречии «Хорошая новость» писал: «В сущности, ведь для интеллигентного человека дурно говорить должно бы считаться таким же неприличием, как не уметь читать и писать..».</a:t>
            </a:r>
          </a:p>
        </p:txBody>
      </p:sp>
    </p:spTree>
    <p:extLst>
      <p:ext uri="{BB962C8B-B14F-4D97-AF65-F5344CB8AC3E}">
        <p14:creationId xmlns:p14="http://schemas.microsoft.com/office/powerpoint/2010/main" val="1256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6289" cy="5892664"/>
          </a:xfrm>
        </p:spPr>
        <p:txBody>
          <a:bodyPr/>
          <a:lstStyle/>
          <a:p>
            <a:pPr algn="just"/>
            <a:r>
              <a:rPr lang="ru-RU" smtClean="0"/>
              <a:t>Справочные </a:t>
            </a:r>
            <a:r>
              <a:rPr lang="ru-RU"/>
              <a:t>м</a:t>
            </a:r>
            <a:r>
              <a:rPr lang="ru-RU" smtClean="0"/>
              <a:t>атериалы  </a:t>
            </a:r>
            <a:r>
              <a:rPr lang="ru-RU" dirty="0" smtClean="0"/>
              <a:t>подготовили: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Пономаренко И.Н., д.ф.н., проф. кафедры современного русского языка </a:t>
            </a:r>
            <a:r>
              <a:rPr lang="ru-RU" sz="3200" dirty="0" err="1" smtClean="0"/>
              <a:t>КубГУ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 smtClean="0"/>
              <a:t>Шемелева</a:t>
            </a:r>
            <a:r>
              <a:rPr lang="ru-RU" sz="3200" dirty="0" smtClean="0"/>
              <a:t> Т.В., к.ф.н., доц. кафедры современного русского языка </a:t>
            </a:r>
            <a:r>
              <a:rPr lang="ru-RU" sz="3200" dirty="0" err="1" smtClean="0"/>
              <a:t>КубГУ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3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1.  Три аспекта культуры речи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аспект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определении нормы как центрального понятия речевой культуры.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Этический аспект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речи  это моральное и нравственное обоснование звучащего и написанного слова: знание и применение правил языкового поведения в конкретных ситуациях.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аспект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речи связан с функцией языка, с соблюдением определенных правил речевого общения. Для успешной реализации коммуникативных задач необходимо представление о сферах общения. Носителя языка в соответствии с требованиями коммуникативного аспекта культуры речи должны владеть функциональными стилями языка, а также ориентироваться в разговорной речи и языке художественной литературы, которые по своей языковой организации отличаются от функциональных стилей.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наиболее устойчивых традиционных реализаций языковой системы, отобранных и закрепленных в процессе общественной коммуникации. Норма как совокупность стабильных и унифицированных языковых средств и правил их употребления, сознательно фиксируемых и культивируемых обществом, является специфическим признаком литературного языка национального периода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ортологические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словари, рекомендующие нормы правильной речи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которых приводятся нормативные и стилистические оценки языковых явлений с точки зрения их соответствия нормам литературного языка. Среди современных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ортологических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орфографические, орфоэпические, грамматические; словари синонимов, антонимов, омонимов, паронимов;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разеологические словари; словари лексических трудностей русского языка.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757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аспекта нормирования языкового употребления выделяются разные типы норм.</a:t>
            </a:r>
          </a:p>
          <a:p>
            <a:endParaRPr lang="ru-RU" dirty="0"/>
          </a:p>
          <a:p>
            <a:r>
              <a:rPr lang="ru-RU" dirty="0"/>
              <a:t>1. По языковому статусу нормы делятся на языковые, текстовые и </a:t>
            </a:r>
            <a:r>
              <a:rPr lang="ru-RU" dirty="0" smtClean="0"/>
              <a:t>коммуникативные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02181" y="2470482"/>
            <a:ext cx="50569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 о р м 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845130" y="3813461"/>
            <a:ext cx="2729344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Яыковые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02729" y="3813461"/>
            <a:ext cx="2798617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Текстовые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063343" y="3868143"/>
            <a:ext cx="3325091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Коммуникативные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78727" y="3429000"/>
            <a:ext cx="1385455" cy="47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96000" y="3539835"/>
            <a:ext cx="0" cy="54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146472" y="3384882"/>
            <a:ext cx="1450175" cy="56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35782" y="3429000"/>
            <a:ext cx="41563" cy="384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аспекта нормирования языкового употребления выделяются разные типы норм.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2. По степени строгости нормы делятся с учетом допустимости вариантов на императивные и диспозитивные.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02181" y="2470482"/>
            <a:ext cx="50569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 о р м 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939636" y="3947810"/>
            <a:ext cx="3588328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Императивные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426039" y="4037357"/>
            <a:ext cx="3325091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Диспозитивные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78727" y="3429000"/>
            <a:ext cx="1385455" cy="47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146472" y="3384882"/>
            <a:ext cx="1450175" cy="56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аспекта нормирования языкового употребления выделяются разные типы норм.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3. По </a:t>
            </a:r>
            <a:r>
              <a:rPr lang="ru-RU" dirty="0"/>
              <a:t>сфере употребления норма может быть общеупотребительной или ограниченной по сфере употребления.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02181" y="2470482"/>
            <a:ext cx="50569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 о р м 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274618" y="3947810"/>
            <a:ext cx="4253346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Общеупотребительные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28509" y="4037357"/>
            <a:ext cx="4322621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Ограниченные по сфере употребления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78727" y="3429000"/>
            <a:ext cx="1385455" cy="47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146472" y="3384882"/>
            <a:ext cx="1450175" cy="56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25"/>
          </a:xfrm>
        </p:spPr>
        <p:txBody>
          <a:bodyPr rtlCol="0"/>
          <a:lstStyle/>
          <a:p>
            <a:pPr rtl="0"/>
            <a:r>
              <a:rPr lang="ru-RU" sz="2800" b="1" i="1" dirty="0" smtClean="0"/>
              <a:t>Тема 2.  Нормы русского литературного языка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66843"/>
            <a:ext cx="1144306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Литературным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обработанную форму общенародного языка, в большей или меньшей степени обладающую письменно закрепленными нормами и обслуживающую различные сферы жизни общества. 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может быть представлен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формах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норм литературного языка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общеобязательность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общеупотребительность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 языковой системы.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2720</Words>
  <Application>Microsoft Office PowerPoint</Application>
  <PresentationFormat>Широкоэкранный</PresentationFormat>
  <Paragraphs>234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Century Gothic</vt:lpstr>
      <vt:lpstr>Courier New</vt:lpstr>
      <vt:lpstr>Euphemia</vt:lpstr>
      <vt:lpstr>Times New Roman</vt:lpstr>
      <vt:lpstr>Wingdings</vt:lpstr>
      <vt:lpstr>Wingdings 3</vt:lpstr>
      <vt:lpstr>Ион</vt:lpstr>
      <vt:lpstr>Русский язык и культура речи</vt:lpstr>
      <vt:lpstr>Тема 1. Три аспекта культуры речи  Тема 2.  Нормы русского литературного языка  Тема 3.  Официально-деловой стиль речи  Тема 4. Речевой этикет делового общения </vt:lpstr>
      <vt:lpstr>Тема 1.  Три аспекта культуры речи</vt:lpstr>
      <vt:lpstr>Тема 1.  Три аспекта культуры речи</vt:lpstr>
      <vt:lpstr>Тема 2.  Нормы русского литературного языка</vt:lpstr>
      <vt:lpstr>Тема 2.  Нормы русского литературного языка</vt:lpstr>
      <vt:lpstr>Тема 2.  Нормы русского литературного языка</vt:lpstr>
      <vt:lpstr>Тема 2.  Нормы русского литературного языка</vt:lpstr>
      <vt:lpstr>Тема 2.  Нормы русского литературного языка</vt:lpstr>
      <vt:lpstr>Тема 2.  Нормы русского литературного языка</vt:lpstr>
      <vt:lpstr>Тема 2.  Нормы русского литературного языка. </vt:lpstr>
      <vt:lpstr>Тема 3.  Официально-деловой стиль речи </vt:lpstr>
      <vt:lpstr>Тема 3.  Официально-деловой стиль речи </vt:lpstr>
      <vt:lpstr>Тема 3.  Официально-деловой стиль речи </vt:lpstr>
      <vt:lpstr>Тема 3.  Официально-деловой стиль речи </vt:lpstr>
      <vt:lpstr>Тема 3.  Официально-деловой стиль речи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Тема 4.  Речевой этикет делового общения </vt:lpstr>
      <vt:lpstr>Презентация PowerPoint</vt:lpstr>
      <vt:lpstr>Справочные материалы  подготовили:  Пономаренко И.Н., д.ф.н., проф. кафедры современного русского языка КубГУ;  Шемелева Т.В., к.ф.н., доц. кафедры современного русского языка КубГУ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2018-11-25T10:57:26Z</dcterms:created>
  <dcterms:modified xsi:type="dcterms:W3CDTF">2018-11-25T18:57:21Z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