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1"/>
  </p:notesMasterIdLst>
  <p:sldIdLst>
    <p:sldId id="271" r:id="rId2"/>
    <p:sldId id="285" r:id="rId3"/>
    <p:sldId id="286"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60" r:id="rId26"/>
    <p:sldId id="361" r:id="rId27"/>
    <p:sldId id="362" r:id="rId28"/>
    <p:sldId id="363" r:id="rId29"/>
    <p:sldId id="364" r:id="rId30"/>
    <p:sldId id="365" r:id="rId31"/>
    <p:sldId id="351" r:id="rId32"/>
    <p:sldId id="352" r:id="rId33"/>
    <p:sldId id="367" r:id="rId34"/>
    <p:sldId id="366" r:id="rId35"/>
    <p:sldId id="368" r:id="rId36"/>
    <p:sldId id="369" r:id="rId37"/>
    <p:sldId id="370" r:id="rId38"/>
    <p:sldId id="371" r:id="rId39"/>
    <p:sldId id="372" r:id="rId40"/>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90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33109-B5F1-447C-B6BD-5473E4BF7A34}" type="datetimeFigureOut">
              <a:rPr lang="ru-RU" smtClean="0"/>
              <a:pPr/>
              <a:t>27.03.2015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07E8C6-1988-49F5-A8CA-7036E60FDBDD}" type="slidenum">
              <a:rPr lang="ru-RU" smtClean="0"/>
              <a:pPr/>
              <a:t>‹#›</a:t>
            </a:fld>
            <a:endParaRPr lang="ru-RU"/>
          </a:p>
        </p:txBody>
      </p:sp>
    </p:spTree>
    <p:extLst>
      <p:ext uri="{BB962C8B-B14F-4D97-AF65-F5344CB8AC3E}">
        <p14:creationId xmlns:p14="http://schemas.microsoft.com/office/powerpoint/2010/main" xmlns="" val="115312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07E8C6-1988-49F5-A8CA-7036E60FDBDD}" type="slidenum">
              <a:rPr lang="ru-RU" smtClean="0"/>
              <a:pPr/>
              <a:t>1</a:t>
            </a:fld>
            <a:endParaRPr lang="ru-RU"/>
          </a:p>
        </p:txBody>
      </p:sp>
    </p:spTree>
    <p:extLst>
      <p:ext uri="{BB962C8B-B14F-4D97-AF65-F5344CB8AC3E}">
        <p14:creationId xmlns:p14="http://schemas.microsoft.com/office/powerpoint/2010/main" xmlns="" val="9780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8D94B21-692B-4D76-A569-C5E3D9C55C8B}" type="datetimeFigureOut">
              <a:rPr lang="ru-RU" smtClean="0"/>
              <a:pPr/>
              <a:t>27.03.2015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2551656-5372-4516-81B4-107C856FBB8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8D94B21-692B-4D76-A569-C5E3D9C55C8B}"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51656-5372-4516-81B4-107C856FBB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8D94B21-692B-4D76-A569-C5E3D9C55C8B}" type="datetimeFigureOut">
              <a:rPr lang="ru-RU" smtClean="0"/>
              <a:pPr/>
              <a:t>27.03.2015</a:t>
            </a:fld>
            <a:endParaRPr lang="ru-RU"/>
          </a:p>
        </p:txBody>
      </p:sp>
      <p:sp>
        <p:nvSpPr>
          <p:cNvPr id="9" name="Номер слайда 8"/>
          <p:cNvSpPr>
            <a:spLocks noGrp="1"/>
          </p:cNvSpPr>
          <p:nvPr>
            <p:ph type="sldNum" sz="quarter" idx="15"/>
          </p:nvPr>
        </p:nvSpPr>
        <p:spPr/>
        <p:txBody>
          <a:bodyPr rtlCol="0"/>
          <a:lstStyle/>
          <a:p>
            <a:fld id="{F2551656-5372-4516-81B4-107C856FBB8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8D94B21-692B-4D76-A569-C5E3D9C55C8B}" type="datetimeFigureOut">
              <a:rPr lang="ru-RU" smtClean="0"/>
              <a:pPr/>
              <a:t>27.03.2015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2551656-5372-4516-81B4-107C856FBB8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8D94B21-692B-4D76-A569-C5E3D9C55C8B}" type="datetimeFigureOut">
              <a:rPr lang="ru-RU" smtClean="0"/>
              <a:pPr/>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51656-5372-4516-81B4-107C856FBB8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8D94B21-692B-4D76-A569-C5E3D9C55C8B}" type="datetimeFigureOut">
              <a:rPr lang="ru-RU" smtClean="0"/>
              <a:pPr/>
              <a:t>27.03.2015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551656-5372-4516-81B4-107C856FBB8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8D94B21-692B-4D76-A569-C5E3D9C55C8B}" type="datetimeFigureOut">
              <a:rPr lang="ru-RU" smtClean="0"/>
              <a:pPr/>
              <a:t>27.03.2015</a:t>
            </a:fld>
            <a:endParaRPr lang="ru-RU"/>
          </a:p>
        </p:txBody>
      </p:sp>
      <p:sp>
        <p:nvSpPr>
          <p:cNvPr id="7" name="Номер слайда 6"/>
          <p:cNvSpPr>
            <a:spLocks noGrp="1"/>
          </p:cNvSpPr>
          <p:nvPr>
            <p:ph type="sldNum" sz="quarter" idx="11"/>
          </p:nvPr>
        </p:nvSpPr>
        <p:spPr/>
        <p:txBody>
          <a:bodyPr rtlCol="0"/>
          <a:lstStyle/>
          <a:p>
            <a:fld id="{F2551656-5372-4516-81B4-107C856FBB8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D94B21-692B-4D76-A569-C5E3D9C55C8B}" type="datetimeFigureOut">
              <a:rPr lang="ru-RU" smtClean="0"/>
              <a:pPr/>
              <a:t>27.03.2015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551656-5372-4516-81B4-107C856FBB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8D94B21-692B-4D76-A569-C5E3D9C55C8B}" type="datetimeFigureOut">
              <a:rPr lang="ru-RU" smtClean="0"/>
              <a:pPr/>
              <a:t>27.03.2015</a:t>
            </a:fld>
            <a:endParaRPr lang="ru-RU"/>
          </a:p>
        </p:txBody>
      </p:sp>
      <p:sp>
        <p:nvSpPr>
          <p:cNvPr id="22" name="Номер слайда 21"/>
          <p:cNvSpPr>
            <a:spLocks noGrp="1"/>
          </p:cNvSpPr>
          <p:nvPr>
            <p:ph type="sldNum" sz="quarter" idx="15"/>
          </p:nvPr>
        </p:nvSpPr>
        <p:spPr/>
        <p:txBody>
          <a:bodyPr rtlCol="0"/>
          <a:lstStyle/>
          <a:p>
            <a:fld id="{F2551656-5372-4516-81B4-107C856FBB8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8D94B21-692B-4D76-A569-C5E3D9C55C8B}" type="datetimeFigureOut">
              <a:rPr lang="ru-RU" smtClean="0"/>
              <a:pPr/>
              <a:t>27.03.2015</a:t>
            </a:fld>
            <a:endParaRPr lang="ru-RU"/>
          </a:p>
        </p:txBody>
      </p:sp>
      <p:sp>
        <p:nvSpPr>
          <p:cNvPr id="18" name="Номер слайда 17"/>
          <p:cNvSpPr>
            <a:spLocks noGrp="1"/>
          </p:cNvSpPr>
          <p:nvPr>
            <p:ph type="sldNum" sz="quarter" idx="11"/>
          </p:nvPr>
        </p:nvSpPr>
        <p:spPr/>
        <p:txBody>
          <a:bodyPr rtlCol="0"/>
          <a:lstStyle/>
          <a:p>
            <a:fld id="{F2551656-5372-4516-81B4-107C856FBB8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D94B21-692B-4D76-A569-C5E3D9C55C8B}" type="datetimeFigureOut">
              <a:rPr lang="ru-RU" smtClean="0"/>
              <a:pPr/>
              <a:t>27.03.2015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551656-5372-4516-81B4-107C856FBB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laris-club.net/gallery/files/1/hyundai-plant-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259632" y="2276872"/>
            <a:ext cx="7200800" cy="1894362"/>
          </a:xfrm>
          <a:noFill/>
          <a:effectLst>
            <a:glow rad="228600">
              <a:schemeClr val="accent3">
                <a:satMod val="175000"/>
                <a:alpha val="40000"/>
              </a:schemeClr>
            </a:glow>
          </a:effectLst>
          <a:scene3d>
            <a:camera prst="perspectiveAbove"/>
            <a:lightRig rig="soft" dir="tl">
              <a:rot lat="0" lon="0" rev="0"/>
            </a:lightRig>
          </a:scene3d>
          <a:sp3d>
            <a:bevelT prst="angle"/>
          </a:sp3d>
        </p:spPr>
        <p:txBody>
          <a:bodyPr>
            <a:noAutofit/>
            <a:sp3d contourW="25400" prstMaterial="matte">
              <a:bevelT w="25400" h="55880" prst="artDeco"/>
              <a:contourClr>
                <a:schemeClr val="accent2">
                  <a:tint val="20000"/>
                </a:schemeClr>
              </a:contourClr>
            </a:sp3d>
          </a:bodyPr>
          <a:lstStyle/>
          <a:p>
            <a:pPr algn="ctr"/>
            <a:r>
              <a:rPr lang="en-US" sz="7000"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PRODUCTION</a:t>
            </a:r>
            <a:endParaRPr lang="ru-RU" sz="7000"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Tree>
    <p:extLst>
      <p:ext uri="{BB962C8B-B14F-4D97-AF65-F5344CB8AC3E}">
        <p14:creationId xmlns:p14="http://schemas.microsoft.com/office/powerpoint/2010/main" xmlns="" val="818731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953774"/>
          </a:xfrm>
        </p:spPr>
        <p:txBody>
          <a:bodyPr>
            <a:noAutofit/>
          </a:bodyPr>
          <a:lstStyle/>
          <a:p>
            <a:pPr algn="ctr"/>
            <a:r>
              <a:rPr lang="en-US" sz="6000" dirty="0" smtClean="0"/>
              <a:t>I. Land</a:t>
            </a:r>
            <a:endParaRPr lang="en-US" sz="60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143240" y="1071546"/>
            <a:ext cx="5786462" cy="5170646"/>
          </a:xfrm>
          <a:prstGeom prst="rect">
            <a:avLst/>
          </a:prstGeom>
        </p:spPr>
        <p:txBody>
          <a:bodyPr wrap="square">
            <a:spAutoFit/>
          </a:bodyPr>
          <a:lstStyle/>
          <a:p>
            <a:r>
              <a:rPr lang="en-US" sz="3000" b="1" dirty="0"/>
              <a:t>Characteristics or Peculiarities of land</a:t>
            </a:r>
          </a:p>
          <a:p>
            <a:r>
              <a:rPr lang="en-US" sz="3000" dirty="0" smtClean="0"/>
              <a:t>1. </a:t>
            </a:r>
            <a:r>
              <a:rPr lang="en-US" sz="3000" dirty="0"/>
              <a:t>Land is a free gift of nature</a:t>
            </a:r>
          </a:p>
          <a:p>
            <a:r>
              <a:rPr lang="en-US" sz="3000" dirty="0" smtClean="0"/>
              <a:t>2. Land </a:t>
            </a:r>
            <a:r>
              <a:rPr lang="en-US" sz="3000" dirty="0"/>
              <a:t>is fixed (inelastic) in supply.</a:t>
            </a:r>
          </a:p>
          <a:p>
            <a:r>
              <a:rPr lang="en-US" sz="3000" dirty="0" smtClean="0"/>
              <a:t>3. Land </a:t>
            </a:r>
            <a:r>
              <a:rPr lang="en-US" sz="3000" dirty="0"/>
              <a:t>is imperishable</a:t>
            </a:r>
          </a:p>
          <a:p>
            <a:r>
              <a:rPr lang="en-US" sz="3000" dirty="0" smtClean="0"/>
              <a:t>4. Land </a:t>
            </a:r>
            <a:r>
              <a:rPr lang="en-US" sz="3000" dirty="0"/>
              <a:t>is immobile</a:t>
            </a:r>
          </a:p>
          <a:p>
            <a:r>
              <a:rPr lang="en-US" sz="3000" dirty="0" smtClean="0"/>
              <a:t>5. </a:t>
            </a:r>
            <a:r>
              <a:rPr lang="en-US" sz="3000" dirty="0"/>
              <a:t>Land differs in fertility and situation</a:t>
            </a:r>
          </a:p>
          <a:p>
            <a:r>
              <a:rPr lang="en-US" sz="3000" dirty="0" smtClean="0"/>
              <a:t>6. Land </a:t>
            </a:r>
            <a:r>
              <a:rPr lang="en-US" sz="3000" dirty="0"/>
              <a:t>is a passive factor of </a:t>
            </a:r>
            <a:r>
              <a:rPr lang="en-US" sz="3000" dirty="0" smtClean="0"/>
              <a:t>production</a:t>
            </a:r>
            <a:endParaRPr lang="en-US" sz="3000" dirty="0"/>
          </a:p>
        </p:txBody>
      </p:sp>
      <p:pic>
        <p:nvPicPr>
          <p:cNvPr id="6" name="Рисунок 5" descr="i (1).jpg"/>
          <p:cNvPicPr>
            <a:picLocks noChangeAspect="1"/>
          </p:cNvPicPr>
          <p:nvPr/>
        </p:nvPicPr>
        <p:blipFill>
          <a:blip r:embed="rId2"/>
          <a:stretch>
            <a:fillRect/>
          </a:stretch>
        </p:blipFill>
        <p:spPr>
          <a:xfrm>
            <a:off x="0" y="3571876"/>
            <a:ext cx="3071802" cy="3286124"/>
          </a:xfrm>
          <a:prstGeom prst="rect">
            <a:avLst/>
          </a:prstGeom>
        </p:spPr>
      </p:pic>
    </p:spTree>
    <p:extLst>
      <p:ext uri="{BB962C8B-B14F-4D97-AF65-F5344CB8AC3E}">
        <p14:creationId xmlns:p14="http://schemas.microsoft.com/office/powerpoint/2010/main" xmlns="" val="428176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14810" y="357166"/>
            <a:ext cx="4214842" cy="1239526"/>
          </a:xfrm>
        </p:spPr>
        <p:txBody>
          <a:bodyPr>
            <a:normAutofit/>
          </a:bodyPr>
          <a:lstStyle/>
          <a:p>
            <a:pPr algn="ctr"/>
            <a:r>
              <a:rPr lang="en-US" sz="6000" dirty="0" smtClean="0"/>
              <a:t>II.  </a:t>
            </a:r>
            <a:r>
              <a:rPr lang="en-US" sz="6000" dirty="0" err="1" smtClean="0"/>
              <a:t>Labour</a:t>
            </a:r>
            <a:endParaRPr lang="en-US" sz="60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71802" y="2857496"/>
            <a:ext cx="5857900" cy="3785652"/>
          </a:xfrm>
          <a:prstGeom prst="rect">
            <a:avLst/>
          </a:prstGeom>
        </p:spPr>
        <p:txBody>
          <a:bodyPr wrap="square">
            <a:spAutoFit/>
          </a:bodyPr>
          <a:lstStyle/>
          <a:p>
            <a:r>
              <a:rPr lang="en-US" sz="3000" dirty="0" err="1" smtClean="0"/>
              <a:t>Labour</a:t>
            </a:r>
            <a:r>
              <a:rPr lang="en-US" sz="3000" dirty="0" smtClean="0"/>
              <a:t> is the human input into the production process. </a:t>
            </a:r>
          </a:p>
          <a:p>
            <a:r>
              <a:rPr lang="en-US" sz="3000" dirty="0" smtClean="0"/>
              <a:t>Alfred Marshall defines </a:t>
            </a:r>
            <a:r>
              <a:rPr lang="en-US" sz="3000" dirty="0" err="1" smtClean="0"/>
              <a:t>labour</a:t>
            </a:r>
            <a:r>
              <a:rPr lang="en-US" sz="3000" dirty="0" smtClean="0"/>
              <a:t> as ‘the use or exertion of body or mind, partly or wholly, with a view to secure an income apart from the pleasure derived from the work’.</a:t>
            </a:r>
            <a:endParaRPr lang="ru-RU" sz="3000" dirty="0"/>
          </a:p>
        </p:txBody>
      </p:sp>
      <p:pic>
        <p:nvPicPr>
          <p:cNvPr id="6" name="Рисунок 5" descr="54128758.jpg"/>
          <p:cNvPicPr>
            <a:picLocks noChangeAspect="1"/>
          </p:cNvPicPr>
          <p:nvPr/>
        </p:nvPicPr>
        <p:blipFill>
          <a:blip r:embed="rId2"/>
          <a:stretch>
            <a:fillRect/>
          </a:stretch>
        </p:blipFill>
        <p:spPr>
          <a:xfrm>
            <a:off x="1" y="1"/>
            <a:ext cx="3857619" cy="2893214"/>
          </a:xfrm>
          <a:prstGeom prst="rect">
            <a:avLst/>
          </a:prstGeom>
        </p:spPr>
      </p:pic>
    </p:spTree>
    <p:extLst>
      <p:ext uri="{BB962C8B-B14F-4D97-AF65-F5344CB8AC3E}">
        <p14:creationId xmlns:p14="http://schemas.microsoft.com/office/powerpoint/2010/main" xmlns="" val="3693198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739460"/>
          </a:xfrm>
        </p:spPr>
        <p:txBody>
          <a:bodyPr>
            <a:noAutofit/>
          </a:bodyPr>
          <a:lstStyle/>
          <a:p>
            <a:r>
              <a:rPr lang="en-US" sz="4400" dirty="0" smtClean="0"/>
              <a:t>II.  </a:t>
            </a:r>
            <a:r>
              <a:rPr lang="en-US" sz="4400" dirty="0" err="1" smtClean="0"/>
              <a:t>Labour</a:t>
            </a:r>
            <a:endParaRPr lang="en-US" sz="44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143108" y="1142984"/>
            <a:ext cx="6500858" cy="5478423"/>
          </a:xfrm>
          <a:prstGeom prst="rect">
            <a:avLst/>
          </a:prstGeom>
        </p:spPr>
        <p:txBody>
          <a:bodyPr wrap="square">
            <a:spAutoFit/>
          </a:bodyPr>
          <a:lstStyle/>
          <a:p>
            <a:r>
              <a:rPr lang="en-US" sz="2500" b="1" dirty="0"/>
              <a:t>Characteristics or Peculiarities of </a:t>
            </a:r>
            <a:r>
              <a:rPr lang="en-US" sz="2500" b="1" dirty="0" err="1"/>
              <a:t>labour</a:t>
            </a:r>
            <a:endParaRPr lang="en-US" sz="2500" b="1" dirty="0"/>
          </a:p>
          <a:p>
            <a:r>
              <a:rPr lang="en-US" sz="2500" dirty="0" smtClean="0"/>
              <a:t>1. </a:t>
            </a:r>
            <a:r>
              <a:rPr lang="en-US" sz="2500" dirty="0" err="1"/>
              <a:t>Labour</a:t>
            </a:r>
            <a:r>
              <a:rPr lang="en-US" sz="2500" dirty="0"/>
              <a:t> is perishable.</a:t>
            </a:r>
          </a:p>
          <a:p>
            <a:r>
              <a:rPr lang="en-US" sz="2500" dirty="0" smtClean="0"/>
              <a:t>2. </a:t>
            </a:r>
            <a:r>
              <a:rPr lang="en-US" sz="2500" dirty="0" err="1" smtClean="0"/>
              <a:t>Labour</a:t>
            </a:r>
            <a:r>
              <a:rPr lang="en-US" sz="2500" dirty="0" smtClean="0"/>
              <a:t> </a:t>
            </a:r>
            <a:r>
              <a:rPr lang="en-US" sz="2500" dirty="0"/>
              <a:t>is an active factor of production. Neither land nor </a:t>
            </a:r>
            <a:r>
              <a:rPr lang="en-US" sz="2500" dirty="0" smtClean="0"/>
              <a:t>capital can </a:t>
            </a:r>
            <a:r>
              <a:rPr lang="en-US" sz="2500" dirty="0"/>
              <a:t>yield much without </a:t>
            </a:r>
            <a:r>
              <a:rPr lang="en-US" sz="2500" dirty="0" err="1"/>
              <a:t>labour</a:t>
            </a:r>
            <a:r>
              <a:rPr lang="en-US" sz="2500" dirty="0"/>
              <a:t>.</a:t>
            </a:r>
          </a:p>
          <a:p>
            <a:r>
              <a:rPr lang="en-US" sz="2500" dirty="0" smtClean="0"/>
              <a:t>3. </a:t>
            </a:r>
            <a:r>
              <a:rPr lang="en-US" sz="2500" dirty="0" err="1"/>
              <a:t>Labour</a:t>
            </a:r>
            <a:r>
              <a:rPr lang="en-US" sz="2500" dirty="0"/>
              <a:t> is not homogeneous. Skill and dexterity vary from </a:t>
            </a:r>
            <a:r>
              <a:rPr lang="en-US" sz="2500" dirty="0" smtClean="0"/>
              <a:t>person to </a:t>
            </a:r>
            <a:r>
              <a:rPr lang="en-US" sz="2500" dirty="0"/>
              <a:t>person.</a:t>
            </a:r>
          </a:p>
          <a:p>
            <a:r>
              <a:rPr lang="en-US" sz="2500" dirty="0" smtClean="0"/>
              <a:t>4. </a:t>
            </a:r>
            <a:r>
              <a:rPr lang="en-US" sz="2500" dirty="0" err="1" smtClean="0"/>
              <a:t>Labour</a:t>
            </a:r>
            <a:r>
              <a:rPr lang="en-US" sz="2500" dirty="0" smtClean="0"/>
              <a:t> </a:t>
            </a:r>
            <a:r>
              <a:rPr lang="en-US" sz="2500" dirty="0"/>
              <a:t>cannot be separated from the </a:t>
            </a:r>
            <a:r>
              <a:rPr lang="en-US" sz="2500" dirty="0" err="1"/>
              <a:t>labourer</a:t>
            </a:r>
            <a:r>
              <a:rPr lang="en-US" sz="2500" dirty="0" smtClean="0"/>
              <a:t>.</a:t>
            </a:r>
          </a:p>
          <a:p>
            <a:r>
              <a:rPr lang="en-US" sz="2500" dirty="0" smtClean="0"/>
              <a:t>5. </a:t>
            </a:r>
            <a:r>
              <a:rPr lang="en-US" sz="2500" dirty="0" err="1"/>
              <a:t>Labour</a:t>
            </a:r>
            <a:r>
              <a:rPr lang="en-US" sz="2500" dirty="0"/>
              <a:t> is mobile. Man moves from one place to another from </a:t>
            </a:r>
            <a:r>
              <a:rPr lang="en-US" sz="2500" dirty="0" smtClean="0"/>
              <a:t>a low </a:t>
            </a:r>
            <a:r>
              <a:rPr lang="en-US" sz="2500" dirty="0"/>
              <a:t>paid occupation to a high paid occupation.</a:t>
            </a:r>
          </a:p>
          <a:p>
            <a:r>
              <a:rPr lang="en-US" sz="2500" dirty="0" smtClean="0"/>
              <a:t>6. </a:t>
            </a:r>
            <a:r>
              <a:rPr lang="en-US" sz="2500" dirty="0"/>
              <a:t>Individual </a:t>
            </a:r>
            <a:r>
              <a:rPr lang="en-US" sz="2500" dirty="0" err="1"/>
              <a:t>labour</a:t>
            </a:r>
            <a:r>
              <a:rPr lang="en-US" sz="2500" dirty="0"/>
              <a:t> has only limited bargaining power. </a:t>
            </a:r>
            <a:endParaRPr lang="ru-RU" sz="2500" dirty="0"/>
          </a:p>
        </p:txBody>
      </p:sp>
    </p:spTree>
    <p:extLst>
      <p:ext uri="{BB962C8B-B14F-4D97-AF65-F5344CB8AC3E}">
        <p14:creationId xmlns:p14="http://schemas.microsoft.com/office/powerpoint/2010/main" xmlns="" val="9684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g4.jpg"/>
          <p:cNvPicPr>
            <a:picLocks noChangeAspect="1"/>
          </p:cNvPicPr>
          <p:nvPr/>
        </p:nvPicPr>
        <p:blipFill>
          <a:blip r:embed="rId2"/>
          <a:stretch>
            <a:fillRect/>
          </a:stretch>
        </p:blipFill>
        <p:spPr>
          <a:xfrm>
            <a:off x="4786314" y="0"/>
            <a:ext cx="4191003" cy="3143252"/>
          </a:xfrm>
          <a:prstGeom prst="rect">
            <a:avLst/>
          </a:prstGeom>
        </p:spPr>
      </p:pic>
      <p:pic>
        <p:nvPicPr>
          <p:cNvPr id="6" name="Рисунок 5" descr="omini_0.jpg"/>
          <p:cNvPicPr>
            <a:picLocks noChangeAspect="1"/>
          </p:cNvPicPr>
          <p:nvPr/>
        </p:nvPicPr>
        <p:blipFill>
          <a:blip r:embed="rId3"/>
          <a:stretch>
            <a:fillRect/>
          </a:stretch>
        </p:blipFill>
        <p:spPr>
          <a:xfrm>
            <a:off x="0" y="3000372"/>
            <a:ext cx="3929058" cy="3657600"/>
          </a:xfrm>
          <a:prstGeom prst="rect">
            <a:avLst/>
          </a:prstGeom>
        </p:spPr>
      </p:pic>
      <p:sp>
        <p:nvSpPr>
          <p:cNvPr id="2" name="Заголовок 1"/>
          <p:cNvSpPr>
            <a:spLocks noGrp="1"/>
          </p:cNvSpPr>
          <p:nvPr>
            <p:ph type="ctrTitle"/>
          </p:nvPr>
        </p:nvSpPr>
        <p:spPr>
          <a:xfrm>
            <a:off x="357158" y="285728"/>
            <a:ext cx="4665130" cy="1800200"/>
          </a:xfrm>
        </p:spPr>
        <p:txBody>
          <a:bodyPr>
            <a:normAutofit/>
          </a:bodyPr>
          <a:lstStyle/>
          <a:p>
            <a:r>
              <a:rPr lang="en-US" sz="6000" dirty="0" smtClean="0"/>
              <a:t>II.  </a:t>
            </a:r>
            <a:r>
              <a:rPr lang="en-US" sz="6000" dirty="0" err="1" smtClean="0"/>
              <a:t>Labour</a:t>
            </a:r>
            <a:endParaRPr lang="en-US" sz="60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428976" y="3000372"/>
            <a:ext cx="5715024" cy="3323987"/>
          </a:xfrm>
          <a:prstGeom prst="rect">
            <a:avLst/>
          </a:prstGeom>
        </p:spPr>
        <p:txBody>
          <a:bodyPr wrap="square">
            <a:spAutoFit/>
          </a:bodyPr>
          <a:lstStyle/>
          <a:p>
            <a:r>
              <a:rPr lang="en-US" sz="3000" dirty="0" err="1"/>
              <a:t>Labour</a:t>
            </a:r>
            <a:r>
              <a:rPr lang="en-US" sz="3000" dirty="0"/>
              <a:t> can assume several forms. Digging earth, breaking </a:t>
            </a:r>
            <a:r>
              <a:rPr lang="en-US" sz="3000" dirty="0" smtClean="0"/>
              <a:t>stones, carrying </a:t>
            </a:r>
            <a:r>
              <a:rPr lang="en-US" sz="3000" dirty="0"/>
              <a:t>loads comprise simple </a:t>
            </a:r>
            <a:r>
              <a:rPr lang="en-US" sz="3000" dirty="0" err="1"/>
              <a:t>labour</a:t>
            </a:r>
            <a:r>
              <a:rPr lang="en-US" sz="3000" dirty="0"/>
              <a:t> operations but </a:t>
            </a:r>
            <a:r>
              <a:rPr lang="en-US" sz="3000" dirty="0" err="1"/>
              <a:t>labour</a:t>
            </a:r>
            <a:r>
              <a:rPr lang="en-US" sz="3000" dirty="0"/>
              <a:t> also </a:t>
            </a:r>
            <a:r>
              <a:rPr lang="en-US" sz="3000" dirty="0" smtClean="0"/>
              <a:t>covers highly </a:t>
            </a:r>
            <a:r>
              <a:rPr lang="en-US" sz="3000" dirty="0"/>
              <a:t>qualified and skilled managers, engineers and technicians.</a:t>
            </a:r>
            <a:endParaRPr lang="ru-RU" sz="3000" dirty="0"/>
          </a:p>
        </p:txBody>
      </p:sp>
    </p:spTree>
    <p:extLst>
      <p:ext uri="{BB962C8B-B14F-4D97-AF65-F5344CB8AC3E}">
        <p14:creationId xmlns:p14="http://schemas.microsoft.com/office/powerpoint/2010/main" xmlns="" val="16435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7620" y="260648"/>
            <a:ext cx="5072098" cy="668022"/>
          </a:xfrm>
        </p:spPr>
        <p:txBody>
          <a:bodyPr>
            <a:normAutofit fontScale="90000"/>
          </a:bodyPr>
          <a:lstStyle/>
          <a:p>
            <a:r>
              <a:rPr lang="en-US" sz="4400" dirty="0" smtClean="0"/>
              <a:t>Division </a:t>
            </a:r>
            <a:r>
              <a:rPr lang="en-US" sz="4400" dirty="0"/>
              <a:t>of </a:t>
            </a:r>
            <a:r>
              <a:rPr lang="en-US" sz="4400" dirty="0" err="1" smtClean="0"/>
              <a:t>Labour</a:t>
            </a:r>
            <a:endParaRPr lang="en-US" sz="44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1857356" y="928670"/>
            <a:ext cx="7072362" cy="3170099"/>
          </a:xfrm>
          <a:prstGeom prst="rect">
            <a:avLst/>
          </a:prstGeom>
        </p:spPr>
        <p:txBody>
          <a:bodyPr wrap="square">
            <a:spAutoFit/>
          </a:bodyPr>
          <a:lstStyle/>
          <a:p>
            <a:r>
              <a:rPr lang="en-US" sz="2500" dirty="0" smtClean="0"/>
              <a:t>The </a:t>
            </a:r>
            <a:r>
              <a:rPr lang="en-US" sz="2500" dirty="0"/>
              <a:t>concept ‘Division of </a:t>
            </a:r>
            <a:r>
              <a:rPr lang="en-US" sz="2500" dirty="0" err="1"/>
              <a:t>Labour</a:t>
            </a:r>
            <a:r>
              <a:rPr lang="en-US" sz="2500" dirty="0"/>
              <a:t>’ was introduced by Adam Smith</a:t>
            </a:r>
          </a:p>
          <a:p>
            <a:endParaRPr lang="en-US" sz="2500" b="1" dirty="0" smtClean="0"/>
          </a:p>
          <a:p>
            <a:r>
              <a:rPr lang="en-US" sz="2500" b="1" dirty="0" smtClean="0"/>
              <a:t>Division </a:t>
            </a:r>
            <a:r>
              <a:rPr lang="en-US" sz="2500" b="1" dirty="0"/>
              <a:t>of </a:t>
            </a:r>
            <a:r>
              <a:rPr lang="en-US" sz="2500" b="1" dirty="0" err="1"/>
              <a:t>Labour</a:t>
            </a:r>
            <a:r>
              <a:rPr lang="en-US" sz="2500" b="1" dirty="0"/>
              <a:t> means</a:t>
            </a:r>
            <a:r>
              <a:rPr lang="en-US" sz="2500" dirty="0"/>
              <a:t> dividing the process of production </a:t>
            </a:r>
            <a:r>
              <a:rPr lang="en-US" sz="2500" dirty="0" smtClean="0"/>
              <a:t>into distinct </a:t>
            </a:r>
            <a:r>
              <a:rPr lang="en-US" sz="2500" dirty="0"/>
              <a:t>and several component processes and assigning each </a:t>
            </a:r>
            <a:r>
              <a:rPr lang="en-US" sz="2500" dirty="0" smtClean="0"/>
              <a:t>component in </a:t>
            </a:r>
            <a:r>
              <a:rPr lang="en-US" sz="2500" dirty="0"/>
              <a:t>the hands of a </a:t>
            </a:r>
            <a:r>
              <a:rPr lang="en-US" sz="2500" dirty="0" err="1"/>
              <a:t>labour</a:t>
            </a:r>
            <a:r>
              <a:rPr lang="en-US" sz="2500" dirty="0"/>
              <a:t> or a set of </a:t>
            </a:r>
            <a:r>
              <a:rPr lang="en-US" sz="2500" dirty="0" err="1"/>
              <a:t>labourers</a:t>
            </a:r>
            <a:r>
              <a:rPr lang="en-US" sz="2500" dirty="0"/>
              <a:t>, who are specialists in </a:t>
            </a:r>
            <a:r>
              <a:rPr lang="en-US" sz="2500" dirty="0" smtClean="0"/>
              <a:t>that particular </a:t>
            </a:r>
            <a:r>
              <a:rPr lang="en-US" sz="2500" dirty="0"/>
              <a:t>process.</a:t>
            </a:r>
            <a:endParaRPr lang="ru-RU" sz="2500" dirty="0"/>
          </a:p>
        </p:txBody>
      </p:sp>
      <p:pic>
        <p:nvPicPr>
          <p:cNvPr id="6" name="Рисунок 5" descr="54128758.jpg"/>
          <p:cNvPicPr>
            <a:picLocks noChangeAspect="1"/>
          </p:cNvPicPr>
          <p:nvPr/>
        </p:nvPicPr>
        <p:blipFill>
          <a:blip r:embed="rId2"/>
          <a:stretch>
            <a:fillRect/>
          </a:stretch>
        </p:blipFill>
        <p:spPr>
          <a:xfrm>
            <a:off x="1" y="4071942"/>
            <a:ext cx="3714744" cy="2786058"/>
          </a:xfrm>
          <a:prstGeom prst="rect">
            <a:avLst/>
          </a:prstGeom>
        </p:spPr>
      </p:pic>
    </p:spTree>
    <p:extLst>
      <p:ext uri="{BB962C8B-B14F-4D97-AF65-F5344CB8AC3E}">
        <p14:creationId xmlns:p14="http://schemas.microsoft.com/office/powerpoint/2010/main" xmlns="" val="287309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jpg"/>
          <p:cNvPicPr>
            <a:picLocks noChangeAspect="1"/>
          </p:cNvPicPr>
          <p:nvPr/>
        </p:nvPicPr>
        <p:blipFill>
          <a:blip r:embed="rId2"/>
          <a:stretch>
            <a:fillRect/>
          </a:stretch>
        </p:blipFill>
        <p:spPr>
          <a:xfrm>
            <a:off x="1" y="1857364"/>
            <a:ext cx="5143504" cy="5000636"/>
          </a:xfrm>
          <a:prstGeom prst="rect">
            <a:avLst/>
          </a:prstGeom>
        </p:spPr>
      </p:pic>
      <p:sp>
        <p:nvSpPr>
          <p:cNvPr id="2" name="Заголовок 1"/>
          <p:cNvSpPr>
            <a:spLocks noGrp="1"/>
          </p:cNvSpPr>
          <p:nvPr>
            <p:ph type="ctrTitle"/>
          </p:nvPr>
        </p:nvSpPr>
        <p:spPr>
          <a:xfrm>
            <a:off x="1835696" y="260648"/>
            <a:ext cx="6172200" cy="1310964"/>
          </a:xfrm>
        </p:spPr>
        <p:txBody>
          <a:bodyPr>
            <a:normAutofit/>
          </a:bodyPr>
          <a:lstStyle/>
          <a:p>
            <a:pPr algn="ctr"/>
            <a:r>
              <a:rPr lang="en-US" sz="4000" dirty="0"/>
              <a:t>Merits of Division of </a:t>
            </a:r>
            <a:r>
              <a:rPr lang="en-US" sz="4000" dirty="0" err="1" smtClean="0"/>
              <a:t>Labour</a:t>
            </a:r>
            <a:endParaRPr lang="en-US" sz="40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4429124" y="1643050"/>
            <a:ext cx="4714876" cy="3693319"/>
          </a:xfrm>
          <a:prstGeom prst="rect">
            <a:avLst/>
          </a:prstGeom>
        </p:spPr>
        <p:txBody>
          <a:bodyPr wrap="square">
            <a:spAutoFit/>
          </a:bodyPr>
          <a:lstStyle/>
          <a:p>
            <a:r>
              <a:rPr lang="en-US" sz="2600" dirty="0" smtClean="0"/>
              <a:t>1</a:t>
            </a:r>
            <a:r>
              <a:rPr lang="en-US" sz="2600" dirty="0"/>
              <a:t>. Division of </a:t>
            </a:r>
            <a:r>
              <a:rPr lang="en-US" sz="2600" dirty="0" err="1"/>
              <a:t>labour</a:t>
            </a:r>
            <a:r>
              <a:rPr lang="en-US" sz="2600" dirty="0"/>
              <a:t> improves efficiency of </a:t>
            </a:r>
            <a:r>
              <a:rPr lang="en-US" sz="2600" dirty="0" err="1"/>
              <a:t>labour</a:t>
            </a:r>
            <a:r>
              <a:rPr lang="en-US" sz="2600" dirty="0"/>
              <a:t> when </a:t>
            </a:r>
            <a:r>
              <a:rPr lang="en-US" sz="2600" dirty="0" err="1"/>
              <a:t>labour</a:t>
            </a:r>
            <a:r>
              <a:rPr lang="en-US" sz="2600" dirty="0"/>
              <a:t> </a:t>
            </a:r>
            <a:r>
              <a:rPr lang="en-US" sz="2600" dirty="0" smtClean="0"/>
              <a:t>repeats doing </a:t>
            </a:r>
            <a:r>
              <a:rPr lang="en-US" sz="2600" dirty="0"/>
              <a:t>the same tasks.</a:t>
            </a:r>
          </a:p>
          <a:p>
            <a:r>
              <a:rPr lang="en-US" sz="2600" dirty="0"/>
              <a:t>2. Facilitates the use of machinery in production, resulting </a:t>
            </a:r>
            <a:r>
              <a:rPr lang="en-US" sz="2600" dirty="0" smtClean="0"/>
              <a:t>in </a:t>
            </a:r>
            <a:r>
              <a:rPr lang="fr-FR" sz="2600" dirty="0" smtClean="0"/>
              <a:t>inventions</a:t>
            </a:r>
            <a:r>
              <a:rPr lang="fr-FR" sz="2600" dirty="0"/>
              <a:t>. </a:t>
            </a:r>
          </a:p>
          <a:p>
            <a:r>
              <a:rPr lang="en-US" sz="2600" dirty="0"/>
              <a:t>3. Time and materials are put to the best and most efficient use.</a:t>
            </a:r>
            <a:endParaRPr lang="ru-RU" sz="2600" dirty="0"/>
          </a:p>
        </p:txBody>
      </p:sp>
    </p:spTree>
    <p:extLst>
      <p:ext uri="{BB962C8B-B14F-4D97-AF65-F5344CB8AC3E}">
        <p14:creationId xmlns:p14="http://schemas.microsoft.com/office/powerpoint/2010/main" xmlns="" val="978160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951146" cy="810898"/>
          </a:xfrm>
        </p:spPr>
        <p:txBody>
          <a:bodyPr>
            <a:normAutofit/>
          </a:bodyPr>
          <a:lstStyle/>
          <a:p>
            <a:r>
              <a:rPr lang="en-US" sz="3200" dirty="0"/>
              <a:t>Demerits of Division of </a:t>
            </a:r>
            <a:r>
              <a:rPr lang="en-US" sz="3200" dirty="0" err="1"/>
              <a:t>Labour</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285984" y="1428736"/>
            <a:ext cx="6572280" cy="5170646"/>
          </a:xfrm>
          <a:prstGeom prst="rect">
            <a:avLst/>
          </a:prstGeom>
        </p:spPr>
        <p:txBody>
          <a:bodyPr wrap="square">
            <a:spAutoFit/>
          </a:bodyPr>
          <a:lstStyle/>
          <a:p>
            <a:pPr indent="-342900"/>
            <a:r>
              <a:rPr lang="en-US" sz="3000" dirty="0" smtClean="0"/>
              <a:t>1. Repetition </a:t>
            </a:r>
            <a:r>
              <a:rPr lang="en-US" sz="3000" dirty="0"/>
              <a:t>of the same task makes </a:t>
            </a:r>
            <a:r>
              <a:rPr lang="en-US" sz="3000" dirty="0" err="1" smtClean="0"/>
              <a:t>labour</a:t>
            </a:r>
            <a:r>
              <a:rPr lang="en-US" sz="3000" dirty="0"/>
              <a:t> </a:t>
            </a:r>
            <a:r>
              <a:rPr lang="en-US" sz="3000" dirty="0" smtClean="0"/>
              <a:t>to </a:t>
            </a:r>
            <a:r>
              <a:rPr lang="en-US" sz="3000" dirty="0"/>
              <a:t>feel that the work </a:t>
            </a:r>
            <a:r>
              <a:rPr lang="en-US" sz="3000" dirty="0" smtClean="0"/>
              <a:t>is monotonous </a:t>
            </a:r>
            <a:r>
              <a:rPr lang="en-US" sz="3000" dirty="0"/>
              <a:t>and </a:t>
            </a:r>
            <a:r>
              <a:rPr lang="en-US" sz="3000" dirty="0" smtClean="0"/>
              <a:t>stale.</a:t>
            </a:r>
          </a:p>
          <a:p>
            <a:pPr marL="342900" indent="-342900"/>
            <a:endParaRPr lang="en-US" sz="3000" dirty="0"/>
          </a:p>
          <a:p>
            <a:r>
              <a:rPr lang="en-US" sz="3000" dirty="0"/>
              <a:t>2. Narrow </a:t>
            </a:r>
            <a:r>
              <a:rPr lang="en-US" sz="3000" dirty="0" err="1"/>
              <a:t>specialisation</a:t>
            </a:r>
            <a:r>
              <a:rPr lang="en-US" sz="3000" dirty="0"/>
              <a:t> reduces the possibility of </a:t>
            </a:r>
            <a:r>
              <a:rPr lang="en-US" sz="3000" dirty="0" err="1"/>
              <a:t>labour</a:t>
            </a:r>
            <a:r>
              <a:rPr lang="en-US" sz="3000" dirty="0"/>
              <a:t> to </a:t>
            </a:r>
            <a:r>
              <a:rPr lang="en-US" sz="3000" dirty="0" smtClean="0"/>
              <a:t>find alternative </a:t>
            </a:r>
            <a:r>
              <a:rPr lang="en-US" sz="3000" dirty="0"/>
              <a:t>avenues of employment. </a:t>
            </a:r>
            <a:endParaRPr lang="en-US" sz="3000" dirty="0" smtClean="0"/>
          </a:p>
          <a:p>
            <a:endParaRPr lang="en-US" sz="3000" dirty="0"/>
          </a:p>
          <a:p>
            <a:r>
              <a:rPr lang="en-US" sz="3000" dirty="0"/>
              <a:t>3. Kills the growth of handicrafts and the worker loses the </a:t>
            </a:r>
            <a:r>
              <a:rPr lang="en-US" sz="3000" dirty="0" smtClean="0"/>
              <a:t>satisfaction of </a:t>
            </a:r>
            <a:r>
              <a:rPr lang="en-US" sz="3000" dirty="0"/>
              <a:t>having made a commodity in full.</a:t>
            </a:r>
            <a:endParaRPr lang="ru-RU" sz="3000" dirty="0"/>
          </a:p>
        </p:txBody>
      </p:sp>
    </p:spTree>
    <p:extLst>
      <p:ext uri="{BB962C8B-B14F-4D97-AF65-F5344CB8AC3E}">
        <p14:creationId xmlns:p14="http://schemas.microsoft.com/office/powerpoint/2010/main" xmlns="" val="256736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ocenka-personala0.jpeg"/>
          <p:cNvPicPr>
            <a:picLocks noChangeAspect="1"/>
          </p:cNvPicPr>
          <p:nvPr/>
        </p:nvPicPr>
        <p:blipFill>
          <a:blip r:embed="rId2"/>
          <a:stretch>
            <a:fillRect/>
          </a:stretch>
        </p:blipFill>
        <p:spPr>
          <a:xfrm>
            <a:off x="1" y="4357694"/>
            <a:ext cx="3000364" cy="2500306"/>
          </a:xfrm>
          <a:prstGeom prst="rect">
            <a:avLst/>
          </a:prstGeom>
        </p:spPr>
      </p:pic>
      <p:sp>
        <p:nvSpPr>
          <p:cNvPr id="2" name="Заголовок 1"/>
          <p:cNvSpPr>
            <a:spLocks noGrp="1"/>
          </p:cNvSpPr>
          <p:nvPr>
            <p:ph type="ctrTitle"/>
          </p:nvPr>
        </p:nvSpPr>
        <p:spPr>
          <a:xfrm>
            <a:off x="1835696" y="260648"/>
            <a:ext cx="6172200" cy="810898"/>
          </a:xfrm>
        </p:spPr>
        <p:txBody>
          <a:bodyPr>
            <a:normAutofit/>
          </a:bodyPr>
          <a:lstStyle/>
          <a:p>
            <a:r>
              <a:rPr lang="en-US" sz="3200" dirty="0" smtClean="0"/>
              <a:t>III.  Capital</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286000" y="1142984"/>
            <a:ext cx="6572280" cy="5293757"/>
          </a:xfrm>
          <a:prstGeom prst="rect">
            <a:avLst/>
          </a:prstGeom>
        </p:spPr>
        <p:txBody>
          <a:bodyPr wrap="square">
            <a:spAutoFit/>
          </a:bodyPr>
          <a:lstStyle/>
          <a:p>
            <a:r>
              <a:rPr lang="en-US" sz="2600" dirty="0" smtClean="0"/>
              <a:t>Capital </a:t>
            </a:r>
            <a:r>
              <a:rPr lang="en-US" sz="2600" dirty="0"/>
              <a:t>is the man </a:t>
            </a:r>
            <a:r>
              <a:rPr lang="en-US" sz="2600" dirty="0" smtClean="0"/>
              <a:t>made</a:t>
            </a:r>
          </a:p>
          <a:p>
            <a:r>
              <a:rPr lang="en-US" sz="2600" dirty="0" smtClean="0"/>
              <a:t> </a:t>
            </a:r>
            <a:r>
              <a:rPr lang="en-US" sz="2600" dirty="0"/>
              <a:t>physical goods used </a:t>
            </a:r>
            <a:r>
              <a:rPr lang="en-US" sz="2600" dirty="0" smtClean="0"/>
              <a:t>to</a:t>
            </a:r>
          </a:p>
          <a:p>
            <a:r>
              <a:rPr lang="en-US" sz="2600" dirty="0" smtClean="0"/>
              <a:t> </a:t>
            </a:r>
            <a:r>
              <a:rPr lang="en-US" sz="2600" dirty="0"/>
              <a:t>produce </a:t>
            </a:r>
            <a:r>
              <a:rPr lang="en-US" sz="2600" dirty="0" smtClean="0"/>
              <a:t>other goods </a:t>
            </a:r>
            <a:r>
              <a:rPr lang="en-US" sz="2600" dirty="0"/>
              <a:t>and </a:t>
            </a:r>
            <a:endParaRPr lang="en-US" sz="2600" dirty="0" smtClean="0"/>
          </a:p>
          <a:p>
            <a:r>
              <a:rPr lang="en-US" sz="2600" dirty="0" smtClean="0"/>
              <a:t>services</a:t>
            </a:r>
            <a:r>
              <a:rPr lang="en-US" sz="2600" dirty="0"/>
              <a:t>. </a:t>
            </a:r>
            <a:endParaRPr lang="en-US" sz="2600" dirty="0" smtClean="0"/>
          </a:p>
          <a:p>
            <a:endParaRPr lang="en-US" sz="2600" dirty="0" smtClean="0"/>
          </a:p>
          <a:p>
            <a:r>
              <a:rPr lang="en-US" sz="2600" dirty="0" smtClean="0"/>
              <a:t>In Economics</a:t>
            </a:r>
            <a:r>
              <a:rPr lang="en-US" sz="2600" dirty="0"/>
              <a:t>, capital refers to that part of man-made wealth which </a:t>
            </a:r>
            <a:r>
              <a:rPr lang="en-US" sz="2600" dirty="0" smtClean="0"/>
              <a:t>is used </a:t>
            </a:r>
            <a:r>
              <a:rPr lang="en-US" sz="2600" dirty="0"/>
              <a:t>for the further production of wealth. </a:t>
            </a:r>
            <a:endParaRPr lang="en-US" sz="2600" dirty="0" smtClean="0"/>
          </a:p>
          <a:p>
            <a:endParaRPr lang="en-US" sz="2600" dirty="0" smtClean="0"/>
          </a:p>
          <a:p>
            <a:pPr algn="ctr"/>
            <a:endParaRPr lang="en-US" sz="2600" dirty="0" smtClean="0"/>
          </a:p>
          <a:p>
            <a:pPr algn="ctr"/>
            <a:r>
              <a:rPr lang="en-US" sz="2600" dirty="0" smtClean="0"/>
              <a:t>According </a:t>
            </a:r>
            <a:r>
              <a:rPr lang="en-US" sz="2600" dirty="0"/>
              <a:t>to Marshall</a:t>
            </a:r>
            <a:r>
              <a:rPr lang="en-US" sz="2600" dirty="0" smtClean="0"/>
              <a:t>, “</a:t>
            </a:r>
            <a:r>
              <a:rPr lang="en-US" sz="2600" dirty="0"/>
              <a:t>Capital consists of </a:t>
            </a:r>
            <a:r>
              <a:rPr lang="en-US" sz="2600" dirty="0" smtClean="0"/>
              <a:t>those </a:t>
            </a:r>
            <a:r>
              <a:rPr lang="en-US" sz="2600" dirty="0"/>
              <a:t>kinds of wealth other than free gifts of </a:t>
            </a:r>
            <a:r>
              <a:rPr lang="en-US" sz="2600" dirty="0" smtClean="0"/>
              <a:t>nature, which </a:t>
            </a:r>
            <a:r>
              <a:rPr lang="en-US" sz="2600" dirty="0"/>
              <a:t>yield income”.</a:t>
            </a:r>
            <a:endParaRPr lang="ru-RU" sz="2600" dirty="0"/>
          </a:p>
        </p:txBody>
      </p:sp>
      <p:pic>
        <p:nvPicPr>
          <p:cNvPr id="8" name="Рисунок 7" descr="144684maxim.jpg"/>
          <p:cNvPicPr>
            <a:picLocks noChangeAspect="1"/>
          </p:cNvPicPr>
          <p:nvPr/>
        </p:nvPicPr>
        <p:blipFill>
          <a:blip r:embed="rId3"/>
          <a:stretch>
            <a:fillRect/>
          </a:stretch>
        </p:blipFill>
        <p:spPr>
          <a:xfrm>
            <a:off x="6309116" y="1"/>
            <a:ext cx="2834884" cy="2357430"/>
          </a:xfrm>
          <a:prstGeom prst="rect">
            <a:avLst/>
          </a:prstGeom>
        </p:spPr>
      </p:pic>
    </p:spTree>
    <p:extLst>
      <p:ext uri="{BB962C8B-B14F-4D97-AF65-F5344CB8AC3E}">
        <p14:creationId xmlns:p14="http://schemas.microsoft.com/office/powerpoint/2010/main" xmlns="" val="416634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4.gif"/>
          <p:cNvPicPr>
            <a:picLocks noChangeAspect="1"/>
          </p:cNvPicPr>
          <p:nvPr/>
        </p:nvPicPr>
        <p:blipFill>
          <a:blip r:embed="rId2"/>
          <a:stretch>
            <a:fillRect/>
          </a:stretch>
        </p:blipFill>
        <p:spPr>
          <a:xfrm>
            <a:off x="-214346" y="2000240"/>
            <a:ext cx="4286280" cy="4554132"/>
          </a:xfrm>
          <a:prstGeom prst="rect">
            <a:avLst/>
          </a:prstGeom>
        </p:spPr>
      </p:pic>
      <p:sp>
        <p:nvSpPr>
          <p:cNvPr id="2" name="Заголовок 1"/>
          <p:cNvSpPr>
            <a:spLocks noGrp="1"/>
          </p:cNvSpPr>
          <p:nvPr>
            <p:ph type="ctrTitle"/>
          </p:nvPr>
        </p:nvSpPr>
        <p:spPr>
          <a:xfrm>
            <a:off x="1835696" y="260648"/>
            <a:ext cx="6172200" cy="739460"/>
          </a:xfrm>
        </p:spPr>
        <p:txBody>
          <a:bodyPr>
            <a:noAutofit/>
          </a:bodyPr>
          <a:lstStyle/>
          <a:p>
            <a:pPr algn="ctr"/>
            <a:r>
              <a:rPr lang="en-US" sz="5000" dirty="0"/>
              <a:t>Forms of Capital</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929058" y="1500175"/>
            <a:ext cx="4572032" cy="3785652"/>
          </a:xfrm>
          <a:prstGeom prst="rect">
            <a:avLst/>
          </a:prstGeom>
        </p:spPr>
        <p:txBody>
          <a:bodyPr wrap="square">
            <a:spAutoFit/>
          </a:bodyPr>
          <a:lstStyle/>
          <a:p>
            <a:r>
              <a:rPr lang="en-US" sz="3000" b="1" dirty="0"/>
              <a:t>1. Physical Capital</a:t>
            </a:r>
          </a:p>
          <a:p>
            <a:r>
              <a:rPr lang="en-US" sz="3000" dirty="0"/>
              <a:t>All man-made physical assets like plant and machinery, </a:t>
            </a:r>
            <a:r>
              <a:rPr lang="en-US" sz="3000" dirty="0" smtClean="0"/>
              <a:t>tools, buildings</a:t>
            </a:r>
            <a:r>
              <a:rPr lang="en-US" sz="3000" dirty="0"/>
              <a:t>, roads, dams and communication, etc., are the various </a:t>
            </a:r>
            <a:r>
              <a:rPr lang="en-US" sz="3000" dirty="0" smtClean="0"/>
              <a:t>forms of </a:t>
            </a:r>
            <a:r>
              <a:rPr lang="en-US" sz="3000" dirty="0"/>
              <a:t>physical capital</a:t>
            </a:r>
            <a:r>
              <a:rPr lang="en-US" sz="3000" dirty="0" smtClean="0"/>
              <a:t>.</a:t>
            </a:r>
            <a:endParaRPr lang="en-US" sz="3000" dirty="0"/>
          </a:p>
        </p:txBody>
      </p:sp>
    </p:spTree>
    <p:extLst>
      <p:ext uri="{BB962C8B-B14F-4D97-AF65-F5344CB8AC3E}">
        <p14:creationId xmlns:p14="http://schemas.microsoft.com/office/powerpoint/2010/main" xmlns="" val="207107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219937f.jpg"/>
          <p:cNvPicPr>
            <a:picLocks noChangeAspect="1"/>
          </p:cNvPicPr>
          <p:nvPr/>
        </p:nvPicPr>
        <p:blipFill>
          <a:blip r:embed="rId2"/>
          <a:stretch>
            <a:fillRect/>
          </a:stretch>
        </p:blipFill>
        <p:spPr>
          <a:xfrm>
            <a:off x="0" y="2928934"/>
            <a:ext cx="3968750" cy="3619504"/>
          </a:xfrm>
          <a:prstGeom prst="rect">
            <a:avLst/>
          </a:prstGeom>
        </p:spPr>
      </p:pic>
      <p:sp>
        <p:nvSpPr>
          <p:cNvPr id="2" name="Заголовок 1"/>
          <p:cNvSpPr>
            <a:spLocks noGrp="1"/>
          </p:cNvSpPr>
          <p:nvPr>
            <p:ph type="ctrTitle"/>
          </p:nvPr>
        </p:nvSpPr>
        <p:spPr>
          <a:xfrm>
            <a:off x="1835696" y="260648"/>
            <a:ext cx="7022584" cy="525146"/>
          </a:xfrm>
        </p:spPr>
        <p:txBody>
          <a:bodyPr>
            <a:normAutofit fontScale="90000"/>
          </a:bodyPr>
          <a:lstStyle/>
          <a:p>
            <a:r>
              <a:rPr lang="en-US" sz="3200" dirty="0" smtClean="0"/>
              <a:t>Characteristics of Physical capital</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643306" y="1285860"/>
            <a:ext cx="4857784" cy="4893647"/>
          </a:xfrm>
          <a:prstGeom prst="rect">
            <a:avLst/>
          </a:prstGeom>
        </p:spPr>
        <p:txBody>
          <a:bodyPr wrap="square">
            <a:spAutoFit/>
          </a:bodyPr>
          <a:lstStyle/>
          <a:p>
            <a:r>
              <a:rPr lang="en-US" sz="2400" dirty="0" smtClean="0"/>
              <a:t>1</a:t>
            </a:r>
            <a:r>
              <a:rPr lang="en-US" sz="2400" dirty="0" smtClean="0"/>
              <a:t>) </a:t>
            </a:r>
            <a:r>
              <a:rPr lang="en-US" sz="2400" dirty="0"/>
              <a:t>It is an asset which has a specific life period.</a:t>
            </a:r>
          </a:p>
          <a:p>
            <a:r>
              <a:rPr lang="en-US" sz="2400" dirty="0" smtClean="0"/>
              <a:t>2) </a:t>
            </a:r>
            <a:r>
              <a:rPr lang="en-US" sz="2400" dirty="0"/>
              <a:t>Physical capital asset can be used in production again and again.</a:t>
            </a:r>
          </a:p>
          <a:p>
            <a:r>
              <a:rPr lang="en-US" sz="2400" dirty="0" smtClean="0"/>
              <a:t>3</a:t>
            </a:r>
            <a:r>
              <a:rPr lang="en-US" sz="2400" dirty="0" smtClean="0"/>
              <a:t>) </a:t>
            </a:r>
            <a:r>
              <a:rPr lang="en-US" sz="2400" dirty="0"/>
              <a:t>When used in production, it gives a series of annual income </a:t>
            </a:r>
            <a:r>
              <a:rPr lang="en-US" sz="2400" dirty="0" smtClean="0"/>
              <a:t>flows called </a:t>
            </a:r>
            <a:r>
              <a:rPr lang="en-US" sz="2400" dirty="0"/>
              <a:t>annuities, during its life period.</a:t>
            </a:r>
          </a:p>
          <a:p>
            <a:endParaRPr lang="en-US" sz="2400" dirty="0" smtClean="0"/>
          </a:p>
          <a:p>
            <a:r>
              <a:rPr lang="en-US" sz="2400" dirty="0" smtClean="0"/>
              <a:t>Accumulation </a:t>
            </a:r>
            <a:r>
              <a:rPr lang="en-US" sz="2400" dirty="0"/>
              <a:t>of more and more physical capital is called physical </a:t>
            </a:r>
            <a:r>
              <a:rPr lang="en-US" sz="2400" dirty="0" smtClean="0"/>
              <a:t>capital formation</a:t>
            </a:r>
            <a:endParaRPr lang="ru-RU" sz="2400" dirty="0"/>
          </a:p>
        </p:txBody>
      </p:sp>
    </p:spTree>
    <p:extLst>
      <p:ext uri="{BB962C8B-B14F-4D97-AF65-F5344CB8AC3E}">
        <p14:creationId xmlns:p14="http://schemas.microsoft.com/office/powerpoint/2010/main" xmlns="" val="935629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285728"/>
            <a:ext cx="6172200" cy="642942"/>
          </a:xfrm>
        </p:spPr>
        <p:txBody>
          <a:bodyPr>
            <a:normAutofit/>
          </a:bodyPr>
          <a:lstStyle/>
          <a:p>
            <a:r>
              <a:rPr lang="en-US" sz="3300" dirty="0"/>
              <a:t>Meaning of Production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1071538" y="1000108"/>
            <a:ext cx="6030416" cy="3108543"/>
          </a:xfrm>
          <a:prstGeom prst="rect">
            <a:avLst/>
          </a:prstGeom>
        </p:spPr>
        <p:txBody>
          <a:bodyPr wrap="square">
            <a:spAutoFit/>
          </a:bodyPr>
          <a:lstStyle/>
          <a:p>
            <a:r>
              <a:rPr lang="en-US" sz="2800" dirty="0" smtClean="0"/>
              <a:t>Production </a:t>
            </a:r>
            <a:r>
              <a:rPr lang="en-US" sz="2800" dirty="0"/>
              <a:t>in Economics refers to the creation of those </a:t>
            </a:r>
            <a:r>
              <a:rPr lang="en-US" sz="2800" dirty="0" smtClean="0"/>
              <a:t>goods and </a:t>
            </a:r>
            <a:r>
              <a:rPr lang="en-US" sz="2800" dirty="0"/>
              <a:t>services which have exchange value. It means the creation of utilities.</a:t>
            </a:r>
          </a:p>
          <a:p>
            <a:r>
              <a:rPr lang="en-US" sz="2800" dirty="0"/>
              <a:t>These utilities are in the nature of form utility, time utility and place utility</a:t>
            </a:r>
            <a:r>
              <a:rPr lang="en-US" sz="2800" dirty="0" smtClean="0"/>
              <a:t>.</a:t>
            </a:r>
            <a:endParaRPr lang="en-US" sz="2800" dirty="0"/>
          </a:p>
        </p:txBody>
      </p:sp>
      <p:pic>
        <p:nvPicPr>
          <p:cNvPr id="38914" name="Picture 2" descr="http://uralpolit.ru/sites/fedpress/files/zaural/news/1264686171_200477892-001.jpg"/>
          <p:cNvPicPr>
            <a:picLocks noChangeAspect="1" noChangeArrowheads="1"/>
          </p:cNvPicPr>
          <p:nvPr/>
        </p:nvPicPr>
        <p:blipFill>
          <a:blip r:embed="rId2"/>
          <a:srcRect/>
          <a:stretch>
            <a:fillRect/>
          </a:stretch>
        </p:blipFill>
        <p:spPr bwMode="auto">
          <a:xfrm>
            <a:off x="285720" y="4229100"/>
            <a:ext cx="3619500" cy="2628900"/>
          </a:xfrm>
          <a:prstGeom prst="rect">
            <a:avLst/>
          </a:prstGeom>
          <a:noFill/>
        </p:spPr>
      </p:pic>
      <p:pic>
        <p:nvPicPr>
          <p:cNvPr id="13" name="Рисунок 12" descr="s395510.jpg"/>
          <p:cNvPicPr>
            <a:picLocks noChangeAspect="1"/>
          </p:cNvPicPr>
          <p:nvPr/>
        </p:nvPicPr>
        <p:blipFill>
          <a:blip r:embed="rId3"/>
          <a:stretch>
            <a:fillRect/>
          </a:stretch>
        </p:blipFill>
        <p:spPr>
          <a:xfrm>
            <a:off x="7000892" y="642918"/>
            <a:ext cx="2143108" cy="5961114"/>
          </a:xfrm>
          <a:prstGeom prst="rect">
            <a:avLst/>
          </a:prstGeom>
        </p:spPr>
      </p:pic>
    </p:spTree>
    <p:extLst>
      <p:ext uri="{BB962C8B-B14F-4D97-AF65-F5344CB8AC3E}">
        <p14:creationId xmlns:p14="http://schemas.microsoft.com/office/powerpoint/2010/main" xmlns="" val="347335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0000400_01.jpg"/>
          <p:cNvPicPr>
            <a:picLocks noChangeAspect="1"/>
          </p:cNvPicPr>
          <p:nvPr/>
        </p:nvPicPr>
        <p:blipFill>
          <a:blip r:embed="rId2"/>
          <a:stretch>
            <a:fillRect/>
          </a:stretch>
        </p:blipFill>
        <p:spPr>
          <a:xfrm>
            <a:off x="0" y="1143000"/>
            <a:ext cx="3810000" cy="5715000"/>
          </a:xfrm>
          <a:prstGeom prst="rect">
            <a:avLst/>
          </a:prstGeom>
        </p:spPr>
      </p:pic>
      <p:sp>
        <p:nvSpPr>
          <p:cNvPr id="2" name="Заголовок 1"/>
          <p:cNvSpPr>
            <a:spLocks noGrp="1"/>
          </p:cNvSpPr>
          <p:nvPr>
            <p:ph type="ctrTitle"/>
          </p:nvPr>
        </p:nvSpPr>
        <p:spPr>
          <a:xfrm>
            <a:off x="1835696" y="260648"/>
            <a:ext cx="6172200" cy="810898"/>
          </a:xfrm>
        </p:spPr>
        <p:txBody>
          <a:bodyPr>
            <a:noAutofit/>
          </a:bodyPr>
          <a:lstStyle/>
          <a:p>
            <a:r>
              <a:rPr lang="en-US" sz="4800" dirty="0"/>
              <a:t>Forms of Capital</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1500174"/>
            <a:ext cx="5929354" cy="4708981"/>
          </a:xfrm>
          <a:prstGeom prst="rect">
            <a:avLst/>
          </a:prstGeom>
        </p:spPr>
        <p:txBody>
          <a:bodyPr wrap="square">
            <a:spAutoFit/>
          </a:bodyPr>
          <a:lstStyle/>
          <a:p>
            <a:r>
              <a:rPr lang="en-US" sz="3000" b="1" dirty="0"/>
              <a:t>2. Money Capital</a:t>
            </a:r>
          </a:p>
          <a:p>
            <a:r>
              <a:rPr lang="en-US" sz="3000" dirty="0"/>
              <a:t>The investment that is made in the form of money or </a:t>
            </a:r>
            <a:r>
              <a:rPr lang="en-US" sz="3000" dirty="0" smtClean="0"/>
              <a:t>monetary instruments </a:t>
            </a:r>
            <a:r>
              <a:rPr lang="en-US" sz="3000" dirty="0"/>
              <a:t>is called money capital. </a:t>
            </a:r>
            <a:endParaRPr lang="en-US" sz="3000" dirty="0" smtClean="0"/>
          </a:p>
          <a:p>
            <a:r>
              <a:rPr lang="en-US" sz="3000" dirty="0" smtClean="0"/>
              <a:t>A </a:t>
            </a:r>
            <a:r>
              <a:rPr lang="en-US" sz="3000" dirty="0"/>
              <a:t>household saves its income in </a:t>
            </a:r>
            <a:r>
              <a:rPr lang="en-US" sz="3000" dirty="0" smtClean="0"/>
              <a:t>the form </a:t>
            </a:r>
            <a:r>
              <a:rPr lang="en-US" sz="3000" dirty="0"/>
              <a:t>of bank deposits, shares and securities or other </a:t>
            </a:r>
            <a:r>
              <a:rPr lang="en-US" sz="3000" dirty="0" smtClean="0"/>
              <a:t>monetary instruments</a:t>
            </a:r>
            <a:r>
              <a:rPr lang="en-US" sz="3000" dirty="0"/>
              <a:t>. These are the sources of money capital.</a:t>
            </a:r>
            <a:endParaRPr lang="ru-RU" sz="3000" dirty="0"/>
          </a:p>
        </p:txBody>
      </p:sp>
      <p:pic>
        <p:nvPicPr>
          <p:cNvPr id="6" name="Рисунок 5" descr="talk.jpg"/>
          <p:cNvPicPr>
            <a:picLocks noChangeAspect="1"/>
          </p:cNvPicPr>
          <p:nvPr/>
        </p:nvPicPr>
        <p:blipFill>
          <a:blip r:embed="rId3"/>
          <a:stretch>
            <a:fillRect/>
          </a:stretch>
        </p:blipFill>
        <p:spPr>
          <a:xfrm>
            <a:off x="6677025" y="0"/>
            <a:ext cx="2466975" cy="1847850"/>
          </a:xfrm>
          <a:prstGeom prst="rect">
            <a:avLst/>
          </a:prstGeom>
        </p:spPr>
      </p:pic>
    </p:spTree>
    <p:extLst>
      <p:ext uri="{BB962C8B-B14F-4D97-AF65-F5344CB8AC3E}">
        <p14:creationId xmlns:p14="http://schemas.microsoft.com/office/powerpoint/2010/main" xmlns="" val="3502400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810898"/>
          </a:xfrm>
        </p:spPr>
        <p:txBody>
          <a:bodyPr>
            <a:normAutofit/>
          </a:bodyPr>
          <a:lstStyle/>
          <a:p>
            <a:r>
              <a:rPr lang="en-US" sz="3200" dirty="0"/>
              <a:t>Forms of Capital</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428596" y="1071546"/>
            <a:ext cx="8072494" cy="2862322"/>
          </a:xfrm>
          <a:prstGeom prst="rect">
            <a:avLst/>
          </a:prstGeom>
        </p:spPr>
        <p:txBody>
          <a:bodyPr wrap="square">
            <a:spAutoFit/>
          </a:bodyPr>
          <a:lstStyle/>
          <a:p>
            <a:r>
              <a:rPr lang="en-US" sz="3000" b="1" dirty="0"/>
              <a:t>3. Human Capital</a:t>
            </a:r>
          </a:p>
          <a:p>
            <a:r>
              <a:rPr lang="en-US" sz="3000" dirty="0"/>
              <a:t>Human capital refers to the quality of </a:t>
            </a:r>
            <a:r>
              <a:rPr lang="en-US" sz="3000" dirty="0" err="1"/>
              <a:t>labour</a:t>
            </a:r>
            <a:r>
              <a:rPr lang="en-US" sz="3000" dirty="0"/>
              <a:t> resources, which </a:t>
            </a:r>
            <a:r>
              <a:rPr lang="en-US" sz="3000" dirty="0" smtClean="0"/>
              <a:t>can be </a:t>
            </a:r>
            <a:r>
              <a:rPr lang="en-US" sz="3000" dirty="0"/>
              <a:t>improved through investments in education, training, and </a:t>
            </a:r>
            <a:r>
              <a:rPr lang="en-US" sz="3000" dirty="0" smtClean="0"/>
              <a:t>health. </a:t>
            </a:r>
          </a:p>
          <a:p>
            <a:r>
              <a:rPr lang="en-US" sz="3000" dirty="0" smtClean="0"/>
              <a:t>Higher </a:t>
            </a:r>
            <a:r>
              <a:rPr lang="en-US" sz="3000" dirty="0"/>
              <a:t>the investments in human capital, higher will be the productivity.</a:t>
            </a:r>
            <a:endParaRPr lang="ru-RU" sz="3000" dirty="0"/>
          </a:p>
        </p:txBody>
      </p:sp>
      <p:pic>
        <p:nvPicPr>
          <p:cNvPr id="6" name="Рисунок 5" descr="Рекрутинговое_агентство.jpg"/>
          <p:cNvPicPr>
            <a:picLocks noChangeAspect="1"/>
          </p:cNvPicPr>
          <p:nvPr/>
        </p:nvPicPr>
        <p:blipFill>
          <a:blip r:embed="rId2"/>
          <a:stretch>
            <a:fillRect/>
          </a:stretch>
        </p:blipFill>
        <p:spPr>
          <a:xfrm>
            <a:off x="357158" y="3857628"/>
            <a:ext cx="4093540" cy="2764935"/>
          </a:xfrm>
          <a:prstGeom prst="rect">
            <a:avLst/>
          </a:prstGeom>
        </p:spPr>
      </p:pic>
      <p:pic>
        <p:nvPicPr>
          <p:cNvPr id="7" name="Рисунок 6" descr="1318494478_m31.jpg"/>
          <p:cNvPicPr>
            <a:picLocks noChangeAspect="1"/>
          </p:cNvPicPr>
          <p:nvPr/>
        </p:nvPicPr>
        <p:blipFill>
          <a:blip r:embed="rId3"/>
          <a:stretch>
            <a:fillRect/>
          </a:stretch>
        </p:blipFill>
        <p:spPr>
          <a:xfrm>
            <a:off x="5143504" y="4143380"/>
            <a:ext cx="3724275" cy="2466975"/>
          </a:xfrm>
          <a:prstGeom prst="rect">
            <a:avLst/>
          </a:prstGeom>
        </p:spPr>
      </p:pic>
    </p:spTree>
    <p:extLst>
      <p:ext uri="{BB962C8B-B14F-4D97-AF65-F5344CB8AC3E}">
        <p14:creationId xmlns:p14="http://schemas.microsoft.com/office/powerpoint/2010/main" xmlns="" val="317721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apital-Image.jpg"/>
          <p:cNvPicPr>
            <a:picLocks noChangeAspect="1"/>
          </p:cNvPicPr>
          <p:nvPr/>
        </p:nvPicPr>
        <p:blipFill>
          <a:blip r:embed="rId2"/>
          <a:stretch>
            <a:fillRect/>
          </a:stretch>
        </p:blipFill>
        <p:spPr>
          <a:xfrm>
            <a:off x="0" y="1400175"/>
            <a:ext cx="4300504" cy="5457825"/>
          </a:xfrm>
          <a:prstGeom prst="rect">
            <a:avLst/>
          </a:prstGeom>
        </p:spPr>
      </p:pic>
      <p:sp>
        <p:nvSpPr>
          <p:cNvPr id="2" name="Заголовок 1"/>
          <p:cNvSpPr>
            <a:spLocks noGrp="1"/>
          </p:cNvSpPr>
          <p:nvPr>
            <p:ph type="ctrTitle"/>
          </p:nvPr>
        </p:nvSpPr>
        <p:spPr>
          <a:xfrm>
            <a:off x="1835696" y="260648"/>
            <a:ext cx="6172200" cy="810898"/>
          </a:xfrm>
        </p:spPr>
        <p:txBody>
          <a:bodyPr>
            <a:normAutofit/>
          </a:bodyPr>
          <a:lstStyle/>
          <a:p>
            <a:r>
              <a:rPr lang="en-US" sz="3200" dirty="0"/>
              <a:t>Characteristics of capital</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4071934" y="1285860"/>
            <a:ext cx="4929206" cy="5478423"/>
          </a:xfrm>
          <a:prstGeom prst="rect">
            <a:avLst/>
          </a:prstGeom>
        </p:spPr>
        <p:txBody>
          <a:bodyPr wrap="square">
            <a:spAutoFit/>
          </a:bodyPr>
          <a:lstStyle/>
          <a:p>
            <a:r>
              <a:rPr lang="en-US" sz="2500" dirty="0" smtClean="0"/>
              <a:t>1) </a:t>
            </a:r>
            <a:r>
              <a:rPr lang="en-US" sz="2500" dirty="0"/>
              <a:t>Capital is a passive factor of production</a:t>
            </a:r>
          </a:p>
          <a:p>
            <a:r>
              <a:rPr lang="en-US" sz="2500" dirty="0" smtClean="0"/>
              <a:t>2) </a:t>
            </a:r>
            <a:r>
              <a:rPr lang="en-US" sz="2500" dirty="0"/>
              <a:t>Capital is man-made</a:t>
            </a:r>
          </a:p>
          <a:p>
            <a:r>
              <a:rPr lang="en-US" sz="2500" dirty="0" smtClean="0"/>
              <a:t>3) </a:t>
            </a:r>
            <a:r>
              <a:rPr lang="en-US" sz="2500" dirty="0"/>
              <a:t>Capital is not an indispensable factor of </a:t>
            </a:r>
            <a:r>
              <a:rPr lang="en-US" sz="2500" dirty="0" smtClean="0"/>
              <a:t>production</a:t>
            </a:r>
            <a:endParaRPr lang="en-US" sz="2500" dirty="0"/>
          </a:p>
          <a:p>
            <a:r>
              <a:rPr lang="en-US" sz="2500" dirty="0" smtClean="0"/>
              <a:t>4) </a:t>
            </a:r>
            <a:r>
              <a:rPr lang="en-US" sz="2500" dirty="0"/>
              <a:t>Capital has the highest mobility</a:t>
            </a:r>
          </a:p>
          <a:p>
            <a:r>
              <a:rPr lang="en-US" sz="2500" dirty="0" smtClean="0"/>
              <a:t>5) </a:t>
            </a:r>
            <a:r>
              <a:rPr lang="en-US" sz="2500" dirty="0"/>
              <a:t>Supply of capital is elastic</a:t>
            </a:r>
          </a:p>
          <a:p>
            <a:r>
              <a:rPr lang="en-US" sz="2500" dirty="0" smtClean="0"/>
              <a:t>6) </a:t>
            </a:r>
            <a:r>
              <a:rPr lang="en-US" sz="2500" dirty="0"/>
              <a:t>Capital is productive</a:t>
            </a:r>
          </a:p>
          <a:p>
            <a:r>
              <a:rPr lang="en-US" sz="2500" dirty="0" smtClean="0"/>
              <a:t>7) </a:t>
            </a:r>
            <a:r>
              <a:rPr lang="en-US" sz="2500" dirty="0"/>
              <a:t>Capital lasts over time (A plant may be in operation for a </a:t>
            </a:r>
            <a:r>
              <a:rPr lang="en-US" sz="2500" dirty="0" smtClean="0"/>
              <a:t>number of </a:t>
            </a:r>
            <a:r>
              <a:rPr lang="en-US" sz="2500" dirty="0"/>
              <a:t>years)</a:t>
            </a:r>
          </a:p>
          <a:p>
            <a:r>
              <a:rPr lang="en-US" sz="2500" dirty="0" smtClean="0"/>
              <a:t>8) </a:t>
            </a:r>
            <a:r>
              <a:rPr lang="en-US" sz="2500" dirty="0"/>
              <a:t>Capital involves present sacrifice (cost) to get future benefits.</a:t>
            </a:r>
            <a:endParaRPr lang="ru-RU" sz="2500" dirty="0"/>
          </a:p>
        </p:txBody>
      </p:sp>
    </p:spTree>
    <p:extLst>
      <p:ext uri="{BB962C8B-B14F-4D97-AF65-F5344CB8AC3E}">
        <p14:creationId xmlns:p14="http://schemas.microsoft.com/office/powerpoint/2010/main" xmlns="" val="2163740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260648"/>
            <a:ext cx="7079234" cy="1025212"/>
          </a:xfrm>
        </p:spPr>
        <p:txBody>
          <a:bodyPr>
            <a:noAutofit/>
          </a:bodyPr>
          <a:lstStyle/>
          <a:p>
            <a:pPr algn="ctr"/>
            <a:r>
              <a:rPr lang="en-US" sz="3500" dirty="0" smtClean="0"/>
              <a:t>IV.</a:t>
            </a:r>
            <a:r>
              <a:rPr lang="en-US" sz="3500" dirty="0"/>
              <a:t> </a:t>
            </a:r>
            <a:r>
              <a:rPr lang="en-US" sz="3500" dirty="0" smtClean="0"/>
              <a:t> </a:t>
            </a:r>
            <a:r>
              <a:rPr lang="en-US" sz="3500" dirty="0" smtClean="0"/>
              <a:t>Organization </a:t>
            </a:r>
            <a:r>
              <a:rPr lang="en-US" sz="3500" dirty="0"/>
              <a:t>or entrepreneurship</a:t>
            </a:r>
            <a:r>
              <a:rPr lang="en-US" sz="3500" dirty="0" smtClean="0"/>
              <a:t> </a:t>
            </a:r>
            <a:endParaRPr lang="en-US" sz="35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57158" y="1285860"/>
            <a:ext cx="8143932" cy="3108543"/>
          </a:xfrm>
          <a:prstGeom prst="rect">
            <a:avLst/>
          </a:prstGeom>
        </p:spPr>
        <p:txBody>
          <a:bodyPr wrap="square">
            <a:spAutoFit/>
          </a:bodyPr>
          <a:lstStyle/>
          <a:p>
            <a:r>
              <a:rPr lang="en-US" sz="2800" dirty="0"/>
              <a:t>An entrepreneur is a person who combines the different factors </a:t>
            </a:r>
            <a:r>
              <a:rPr lang="en-US" sz="2800" dirty="0" smtClean="0"/>
              <a:t>of production </a:t>
            </a:r>
            <a:r>
              <a:rPr lang="en-US" sz="2800" dirty="0"/>
              <a:t>(land, </a:t>
            </a:r>
            <a:r>
              <a:rPr lang="en-US" sz="2800" dirty="0" err="1"/>
              <a:t>labour</a:t>
            </a:r>
            <a:r>
              <a:rPr lang="en-US" sz="2800" dirty="0"/>
              <a:t> and capital), in the right proportion and </a:t>
            </a:r>
            <a:r>
              <a:rPr lang="en-US" sz="2800" dirty="0" smtClean="0"/>
              <a:t>initiates the </a:t>
            </a:r>
            <a:r>
              <a:rPr lang="en-US" sz="2800" dirty="0"/>
              <a:t>process of production and also bears the risk involved in it. </a:t>
            </a:r>
            <a:endParaRPr lang="en-US" sz="2800" dirty="0" smtClean="0"/>
          </a:p>
          <a:p>
            <a:r>
              <a:rPr lang="en-US" sz="2800" dirty="0" smtClean="0"/>
              <a:t> </a:t>
            </a:r>
            <a:r>
              <a:rPr lang="en-US" sz="2800" dirty="0"/>
              <a:t>In modern times, an entrepreneur </a:t>
            </a:r>
            <a:r>
              <a:rPr lang="en-US" sz="2800" dirty="0" smtClean="0"/>
              <a:t>is called </a:t>
            </a:r>
            <a:r>
              <a:rPr lang="en-US" sz="2800" dirty="0"/>
              <a:t>‘the changing agent of the society’. </a:t>
            </a:r>
            <a:endParaRPr lang="ru-RU" sz="2800" dirty="0"/>
          </a:p>
        </p:txBody>
      </p:sp>
      <p:pic>
        <p:nvPicPr>
          <p:cNvPr id="6" name="Рисунок 5" descr="1013.jpg"/>
          <p:cNvPicPr>
            <a:picLocks noChangeAspect="1"/>
          </p:cNvPicPr>
          <p:nvPr/>
        </p:nvPicPr>
        <p:blipFill>
          <a:blip r:embed="rId2"/>
          <a:stretch>
            <a:fillRect/>
          </a:stretch>
        </p:blipFill>
        <p:spPr>
          <a:xfrm>
            <a:off x="5786446" y="4339834"/>
            <a:ext cx="3357554" cy="2518166"/>
          </a:xfrm>
          <a:prstGeom prst="rect">
            <a:avLst/>
          </a:prstGeom>
        </p:spPr>
      </p:pic>
      <p:pic>
        <p:nvPicPr>
          <p:cNvPr id="7" name="Рисунок 6" descr="1066192455.jpg"/>
          <p:cNvPicPr>
            <a:picLocks noChangeAspect="1"/>
          </p:cNvPicPr>
          <p:nvPr/>
        </p:nvPicPr>
        <p:blipFill>
          <a:blip r:embed="rId3"/>
          <a:stretch>
            <a:fillRect/>
          </a:stretch>
        </p:blipFill>
        <p:spPr>
          <a:xfrm>
            <a:off x="0" y="4429131"/>
            <a:ext cx="3018397" cy="1943093"/>
          </a:xfrm>
          <a:prstGeom prst="rect">
            <a:avLst/>
          </a:prstGeom>
        </p:spPr>
      </p:pic>
    </p:spTree>
    <p:extLst>
      <p:ext uri="{BB962C8B-B14F-4D97-AF65-F5344CB8AC3E}">
        <p14:creationId xmlns:p14="http://schemas.microsoft.com/office/powerpoint/2010/main" xmlns="" val="1749280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 (2).jpg"/>
          <p:cNvPicPr>
            <a:picLocks noChangeAspect="1"/>
          </p:cNvPicPr>
          <p:nvPr/>
        </p:nvPicPr>
        <p:blipFill>
          <a:blip r:embed="rId2"/>
          <a:stretch>
            <a:fillRect/>
          </a:stretch>
        </p:blipFill>
        <p:spPr>
          <a:xfrm>
            <a:off x="857224" y="1142984"/>
            <a:ext cx="2152650" cy="1428750"/>
          </a:xfrm>
          <a:prstGeom prst="rect">
            <a:avLst/>
          </a:prstGeom>
        </p:spPr>
      </p:pic>
      <p:sp>
        <p:nvSpPr>
          <p:cNvPr id="2" name="Заголовок 1"/>
          <p:cNvSpPr>
            <a:spLocks noGrp="1"/>
          </p:cNvSpPr>
          <p:nvPr>
            <p:ph type="ctrTitle"/>
          </p:nvPr>
        </p:nvSpPr>
        <p:spPr>
          <a:xfrm>
            <a:off x="1835696" y="0"/>
            <a:ext cx="6172200" cy="714356"/>
          </a:xfrm>
        </p:spPr>
        <p:txBody>
          <a:bodyPr>
            <a:normAutofit/>
          </a:bodyPr>
          <a:lstStyle/>
          <a:p>
            <a:r>
              <a:rPr lang="en-US" sz="32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643174" y="1000108"/>
            <a:ext cx="6500826" cy="5170646"/>
          </a:xfrm>
          <a:prstGeom prst="rect">
            <a:avLst/>
          </a:prstGeom>
        </p:spPr>
        <p:txBody>
          <a:bodyPr wrap="square">
            <a:spAutoFit/>
          </a:bodyPr>
          <a:lstStyle/>
          <a:p>
            <a:pPr algn="ctr"/>
            <a:r>
              <a:rPr lang="en-US" sz="3300" b="1" dirty="0" smtClean="0"/>
              <a:t>1</a:t>
            </a:r>
            <a:r>
              <a:rPr lang="en-US" sz="3300" b="1" dirty="0"/>
              <a:t>. Identifying Profitable Investible Opportunities</a:t>
            </a:r>
          </a:p>
          <a:p>
            <a:endParaRPr lang="en-US" sz="3300" dirty="0" smtClean="0"/>
          </a:p>
          <a:p>
            <a:r>
              <a:rPr lang="en-US" sz="3300" dirty="0" smtClean="0"/>
              <a:t>Conceiving </a:t>
            </a:r>
            <a:r>
              <a:rPr lang="en-US" sz="3300" dirty="0"/>
              <a:t>a new and most promising and profitable idea </a:t>
            </a:r>
            <a:r>
              <a:rPr lang="en-US" sz="3300" dirty="0" smtClean="0"/>
              <a:t>or capturing </a:t>
            </a:r>
            <a:r>
              <a:rPr lang="en-US" sz="3300" dirty="0"/>
              <a:t>a new idea available in the market is the foremost function </a:t>
            </a:r>
            <a:r>
              <a:rPr lang="en-US" sz="3300" dirty="0" smtClean="0"/>
              <a:t>of an </a:t>
            </a:r>
            <a:r>
              <a:rPr lang="en-US" sz="3300" dirty="0"/>
              <a:t>entrepreneur. This is known as identifying profitable </a:t>
            </a:r>
            <a:r>
              <a:rPr lang="en-US" sz="3300" dirty="0" smtClean="0"/>
              <a:t>investible opportunities</a:t>
            </a:r>
            <a:r>
              <a:rPr lang="en-US" sz="3300" dirty="0"/>
              <a:t>.</a:t>
            </a:r>
            <a:endParaRPr lang="ru-RU" sz="3300" dirty="0"/>
          </a:p>
        </p:txBody>
      </p:sp>
      <p:pic>
        <p:nvPicPr>
          <p:cNvPr id="6" name="Рисунок 5" descr="2010-10-04-Hn-Quc-l-nc-u-t-ln-nht-vo-Vit-Nam--0.jpg"/>
          <p:cNvPicPr>
            <a:picLocks noChangeAspect="1"/>
          </p:cNvPicPr>
          <p:nvPr/>
        </p:nvPicPr>
        <p:blipFill>
          <a:blip r:embed="rId3"/>
          <a:stretch>
            <a:fillRect/>
          </a:stretch>
        </p:blipFill>
        <p:spPr>
          <a:xfrm>
            <a:off x="142844" y="3714752"/>
            <a:ext cx="2498361" cy="2498361"/>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0"/>
            <a:ext cx="6172200" cy="714356"/>
          </a:xfrm>
        </p:spPr>
        <p:txBody>
          <a:bodyPr>
            <a:normAutofit/>
          </a:bodyPr>
          <a:lstStyle/>
          <a:p>
            <a:r>
              <a:rPr lang="en-US" sz="32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143240" y="1000108"/>
            <a:ext cx="5572164" cy="5078313"/>
          </a:xfrm>
          <a:prstGeom prst="rect">
            <a:avLst/>
          </a:prstGeom>
        </p:spPr>
        <p:txBody>
          <a:bodyPr wrap="square">
            <a:spAutoFit/>
          </a:bodyPr>
          <a:lstStyle/>
          <a:p>
            <a:r>
              <a:rPr lang="en-US" sz="3600" b="1" dirty="0" smtClean="0"/>
              <a:t>2. Deciding the size of unit of production</a:t>
            </a:r>
          </a:p>
          <a:p>
            <a:r>
              <a:rPr lang="en-US" sz="3600" dirty="0" smtClean="0"/>
              <a:t>An entrepreneur has to decide the size of the unit – whether big or small depending upon the nature of the product and the level </a:t>
            </a:r>
            <a:r>
              <a:rPr lang="en-US" sz="3600" dirty="0" smtClean="0"/>
              <a:t>of competition </a:t>
            </a:r>
            <a:r>
              <a:rPr lang="en-US" sz="3600" dirty="0" smtClean="0"/>
              <a:t>in the market.</a:t>
            </a:r>
            <a:endParaRPr lang="ru-RU" sz="3600" dirty="0"/>
          </a:p>
        </p:txBody>
      </p:sp>
      <p:pic>
        <p:nvPicPr>
          <p:cNvPr id="8" name="Рисунок 7" descr="55186157.jpg"/>
          <p:cNvPicPr>
            <a:picLocks noChangeAspect="1"/>
          </p:cNvPicPr>
          <p:nvPr/>
        </p:nvPicPr>
        <p:blipFill>
          <a:blip r:embed="rId2"/>
          <a:stretch>
            <a:fillRect/>
          </a:stretch>
        </p:blipFill>
        <p:spPr>
          <a:xfrm>
            <a:off x="0" y="928670"/>
            <a:ext cx="3143272" cy="2357454"/>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preview.jpg"/>
          <p:cNvPicPr>
            <a:picLocks noChangeAspect="1"/>
          </p:cNvPicPr>
          <p:nvPr/>
        </p:nvPicPr>
        <p:blipFill>
          <a:blip r:embed="rId2"/>
          <a:stretch>
            <a:fillRect/>
          </a:stretch>
        </p:blipFill>
        <p:spPr>
          <a:xfrm>
            <a:off x="0" y="3500439"/>
            <a:ext cx="3344935" cy="3357562"/>
          </a:xfrm>
          <a:prstGeom prst="rect">
            <a:avLst/>
          </a:prstGeom>
        </p:spPr>
      </p:pic>
      <p:sp>
        <p:nvSpPr>
          <p:cNvPr id="2" name="Заголовок 1"/>
          <p:cNvSpPr>
            <a:spLocks noGrp="1"/>
          </p:cNvSpPr>
          <p:nvPr>
            <p:ph type="ctrTitle"/>
          </p:nvPr>
        </p:nvSpPr>
        <p:spPr>
          <a:xfrm>
            <a:off x="0" y="785794"/>
            <a:ext cx="6172200" cy="714356"/>
          </a:xfrm>
        </p:spPr>
        <p:txBody>
          <a:bodyPr>
            <a:normAutofit/>
          </a:bodyPr>
          <a:lstStyle/>
          <a:p>
            <a:r>
              <a:rPr lang="en-US" sz="32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357554" y="2285992"/>
            <a:ext cx="5572164" cy="3970318"/>
          </a:xfrm>
          <a:prstGeom prst="rect">
            <a:avLst/>
          </a:prstGeom>
        </p:spPr>
        <p:txBody>
          <a:bodyPr wrap="square">
            <a:spAutoFit/>
          </a:bodyPr>
          <a:lstStyle/>
          <a:p>
            <a:r>
              <a:rPr lang="en-US" sz="3600" b="1" dirty="0" smtClean="0"/>
              <a:t>3. Deciding the location of the production unit</a:t>
            </a:r>
          </a:p>
          <a:p>
            <a:r>
              <a:rPr lang="en-US" sz="3600" dirty="0" smtClean="0"/>
              <a:t>A rational entrepreneur will always locate his unit of production nearer to both factor market and the end-use market. </a:t>
            </a:r>
            <a:endParaRPr lang="ru-RU" sz="3600" dirty="0"/>
          </a:p>
        </p:txBody>
      </p:sp>
      <p:pic>
        <p:nvPicPr>
          <p:cNvPr id="7" name="Рисунок 6" descr="hand1_650.jpg"/>
          <p:cNvPicPr>
            <a:picLocks noChangeAspect="1"/>
          </p:cNvPicPr>
          <p:nvPr/>
        </p:nvPicPr>
        <p:blipFill>
          <a:blip r:embed="rId3" cstate="print"/>
          <a:stretch>
            <a:fillRect/>
          </a:stretch>
        </p:blipFill>
        <p:spPr>
          <a:xfrm>
            <a:off x="6336518" y="254000"/>
            <a:ext cx="2362981" cy="1817678"/>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 (3).jpg"/>
          <p:cNvPicPr>
            <a:picLocks noChangeAspect="1"/>
          </p:cNvPicPr>
          <p:nvPr/>
        </p:nvPicPr>
        <p:blipFill>
          <a:blip r:embed="rId2"/>
          <a:stretch>
            <a:fillRect/>
          </a:stretch>
        </p:blipFill>
        <p:spPr>
          <a:xfrm>
            <a:off x="5072046" y="500042"/>
            <a:ext cx="3714776" cy="1857388"/>
          </a:xfrm>
          <a:prstGeom prst="rect">
            <a:avLst/>
          </a:prstGeom>
        </p:spPr>
      </p:pic>
      <p:pic>
        <p:nvPicPr>
          <p:cNvPr id="9" name="Рисунок 8" descr="i (4).jpg"/>
          <p:cNvPicPr>
            <a:picLocks noChangeAspect="1"/>
          </p:cNvPicPr>
          <p:nvPr/>
        </p:nvPicPr>
        <p:blipFill>
          <a:blip r:embed="rId3"/>
          <a:stretch>
            <a:fillRect/>
          </a:stretch>
        </p:blipFill>
        <p:spPr>
          <a:xfrm>
            <a:off x="0" y="4357694"/>
            <a:ext cx="2357422" cy="2286006"/>
          </a:xfrm>
          <a:prstGeom prst="rect">
            <a:avLst/>
          </a:prstGeom>
        </p:spPr>
      </p:pic>
      <p:sp>
        <p:nvSpPr>
          <p:cNvPr id="2" name="Заголовок 1"/>
          <p:cNvSpPr>
            <a:spLocks noGrp="1"/>
          </p:cNvSpPr>
          <p:nvPr>
            <p:ph type="ctrTitle"/>
          </p:nvPr>
        </p:nvSpPr>
        <p:spPr>
          <a:xfrm>
            <a:off x="0" y="785794"/>
            <a:ext cx="6172200" cy="714356"/>
          </a:xfrm>
        </p:spPr>
        <p:txBody>
          <a:bodyPr>
            <a:normAutofit/>
          </a:bodyPr>
          <a:lstStyle/>
          <a:p>
            <a:r>
              <a:rPr lang="en-US" sz="32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1928794" y="2285992"/>
            <a:ext cx="7000924" cy="3785652"/>
          </a:xfrm>
          <a:prstGeom prst="rect">
            <a:avLst/>
          </a:prstGeom>
        </p:spPr>
        <p:txBody>
          <a:bodyPr wrap="square">
            <a:spAutoFit/>
          </a:bodyPr>
          <a:lstStyle/>
          <a:p>
            <a:r>
              <a:rPr lang="en-US" sz="3000" b="1" dirty="0" smtClean="0"/>
              <a:t>4. Identifying the optimum combination of factors of production</a:t>
            </a:r>
          </a:p>
          <a:p>
            <a:r>
              <a:rPr lang="en-US" sz="3000" dirty="0" smtClean="0"/>
              <a:t>The entrepreneur, after having decided to start a new venture, takes up the task of hiring factors of production. Further, he decides in what combinations he should combine these factors so that </a:t>
            </a:r>
            <a:r>
              <a:rPr lang="en-US" sz="3000" dirty="0" smtClean="0"/>
              <a:t>maximum output </a:t>
            </a:r>
            <a:r>
              <a:rPr lang="en-US" sz="3000" dirty="0" smtClean="0"/>
              <a:t>is produced at minimum cost.</a:t>
            </a:r>
            <a:endParaRPr lang="ru-RU" sz="3000" dirty="0"/>
          </a:p>
        </p:txBody>
      </p:sp>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85794"/>
            <a:ext cx="6172200" cy="1357322"/>
          </a:xfrm>
        </p:spPr>
        <p:txBody>
          <a:bodyPr>
            <a:normAutofit/>
          </a:bodyPr>
          <a:lstStyle/>
          <a:p>
            <a:pPr algn="ctr"/>
            <a:r>
              <a:rPr lang="en-US" sz="40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714744" y="2285992"/>
            <a:ext cx="5214974" cy="3046988"/>
          </a:xfrm>
          <a:prstGeom prst="rect">
            <a:avLst/>
          </a:prstGeom>
        </p:spPr>
        <p:txBody>
          <a:bodyPr wrap="square">
            <a:spAutoFit/>
          </a:bodyPr>
          <a:lstStyle/>
          <a:p>
            <a:r>
              <a:rPr lang="en-US" sz="3200" b="1" dirty="0" smtClean="0"/>
              <a:t>5. Making innovations</a:t>
            </a:r>
          </a:p>
          <a:p>
            <a:r>
              <a:rPr lang="en-US" sz="3200" dirty="0" smtClean="0"/>
              <a:t>According to Schumpeter, basically an entrepreneur is an innovator of new markets  and new techniques of production. </a:t>
            </a:r>
            <a:endParaRPr lang="ru-RU" sz="3200" dirty="0"/>
          </a:p>
        </p:txBody>
      </p:sp>
      <p:pic>
        <p:nvPicPr>
          <p:cNvPr id="7" name="Рисунок 6" descr="i (5).jpg"/>
          <p:cNvPicPr>
            <a:picLocks noChangeAspect="1"/>
          </p:cNvPicPr>
          <p:nvPr/>
        </p:nvPicPr>
        <p:blipFill>
          <a:blip r:embed="rId2"/>
          <a:stretch>
            <a:fillRect/>
          </a:stretch>
        </p:blipFill>
        <p:spPr>
          <a:xfrm>
            <a:off x="5786446" y="500042"/>
            <a:ext cx="2695580" cy="1857388"/>
          </a:xfrm>
          <a:prstGeom prst="rect">
            <a:avLst/>
          </a:prstGeom>
        </p:spPr>
      </p:pic>
      <p:pic>
        <p:nvPicPr>
          <p:cNvPr id="10" name="Рисунок 9" descr="329157541.jpg"/>
          <p:cNvPicPr>
            <a:picLocks noChangeAspect="1"/>
          </p:cNvPicPr>
          <p:nvPr/>
        </p:nvPicPr>
        <p:blipFill>
          <a:blip r:embed="rId3"/>
          <a:stretch>
            <a:fillRect/>
          </a:stretch>
        </p:blipFill>
        <p:spPr>
          <a:xfrm>
            <a:off x="0" y="3357563"/>
            <a:ext cx="3343275" cy="3500438"/>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85794"/>
            <a:ext cx="6172200" cy="1357322"/>
          </a:xfrm>
        </p:spPr>
        <p:txBody>
          <a:bodyPr>
            <a:normAutofit/>
          </a:bodyPr>
          <a:lstStyle/>
          <a:p>
            <a:pPr algn="ctr"/>
            <a:r>
              <a:rPr lang="en-US" sz="40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2285992"/>
            <a:ext cx="5929354" cy="5016758"/>
          </a:xfrm>
          <a:prstGeom prst="rect">
            <a:avLst/>
          </a:prstGeom>
        </p:spPr>
        <p:txBody>
          <a:bodyPr wrap="square">
            <a:spAutoFit/>
          </a:bodyPr>
          <a:lstStyle/>
          <a:p>
            <a:r>
              <a:rPr lang="en-US" sz="3200" b="1" dirty="0" smtClean="0"/>
              <a:t>6. Deciding the reward payment</a:t>
            </a:r>
          </a:p>
          <a:p>
            <a:r>
              <a:rPr lang="en-US" sz="3200" dirty="0" smtClean="0"/>
              <a:t>The factors used in production have to be rewarded on the basis of their productivity. Measuring the productivity of the factors and the payment of reward is the crucial function of an entrepreneur.</a:t>
            </a:r>
            <a:endParaRPr lang="ru-RU" sz="3200" dirty="0" smtClean="0"/>
          </a:p>
          <a:p>
            <a:endParaRPr lang="ru-RU" sz="3200" dirty="0"/>
          </a:p>
        </p:txBody>
      </p:sp>
      <p:pic>
        <p:nvPicPr>
          <p:cNvPr id="8" name="Рисунок 7" descr="i (6).jpg"/>
          <p:cNvPicPr>
            <a:picLocks noChangeAspect="1"/>
          </p:cNvPicPr>
          <p:nvPr/>
        </p:nvPicPr>
        <p:blipFill>
          <a:blip r:embed="rId2"/>
          <a:stretch>
            <a:fillRect/>
          </a:stretch>
        </p:blipFill>
        <p:spPr>
          <a:xfrm>
            <a:off x="285720" y="4000504"/>
            <a:ext cx="2500330" cy="2857496"/>
          </a:xfrm>
          <a:prstGeom prst="rect">
            <a:avLst/>
          </a:prstGeom>
        </p:spPr>
      </p:pic>
      <p:pic>
        <p:nvPicPr>
          <p:cNvPr id="9" name="Рисунок 8" descr="1393102855_krediti.jpg"/>
          <p:cNvPicPr>
            <a:picLocks noChangeAspect="1"/>
          </p:cNvPicPr>
          <p:nvPr/>
        </p:nvPicPr>
        <p:blipFill>
          <a:blip r:embed="rId3"/>
          <a:stretch>
            <a:fillRect/>
          </a:stretch>
        </p:blipFill>
        <p:spPr>
          <a:xfrm>
            <a:off x="5429256" y="285728"/>
            <a:ext cx="3714744" cy="2000264"/>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1025212"/>
          </a:xfrm>
        </p:spPr>
        <p:txBody>
          <a:bodyPr>
            <a:normAutofit/>
          </a:bodyPr>
          <a:lstStyle/>
          <a:p>
            <a:pPr algn="ctr"/>
            <a:r>
              <a:rPr lang="en-US" dirty="0" smtClean="0"/>
              <a:t>Reasons of commodity`s utility</a:t>
            </a:r>
            <a:endParaRPr lang="ru-RU" dirty="0">
              <a:solidFill>
                <a:schemeClr val="tx1"/>
              </a:solidFill>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85720" y="1285860"/>
            <a:ext cx="6030416" cy="2677656"/>
          </a:xfrm>
          <a:prstGeom prst="rect">
            <a:avLst/>
          </a:prstGeom>
        </p:spPr>
        <p:txBody>
          <a:bodyPr wrap="square">
            <a:spAutoFit/>
          </a:bodyPr>
          <a:lstStyle/>
          <a:p>
            <a:pPr algn="ctr"/>
            <a:r>
              <a:rPr lang="en-US" sz="2800" b="1" dirty="0" smtClean="0"/>
              <a:t>1. Form </a:t>
            </a:r>
            <a:r>
              <a:rPr lang="en-US" sz="2800" b="1" dirty="0"/>
              <a:t>Utility</a:t>
            </a:r>
          </a:p>
          <a:p>
            <a:r>
              <a:rPr lang="en-US" sz="2800" dirty="0"/>
              <a:t>If the physical form of a commodity is changed, its utility </a:t>
            </a:r>
            <a:r>
              <a:rPr lang="en-US" sz="2800" dirty="0" smtClean="0"/>
              <a:t>may</a:t>
            </a:r>
            <a:r>
              <a:rPr lang="ru-RU" sz="2800" dirty="0" smtClean="0"/>
              <a:t> </a:t>
            </a:r>
            <a:r>
              <a:rPr lang="en-US" sz="2800" dirty="0" smtClean="0"/>
              <a:t>increase</a:t>
            </a:r>
            <a:r>
              <a:rPr lang="en-US" sz="2800" dirty="0"/>
              <a:t>. </a:t>
            </a:r>
            <a:endParaRPr lang="ru-RU" sz="2800" dirty="0" smtClean="0"/>
          </a:p>
          <a:p>
            <a:r>
              <a:rPr lang="en-US" sz="2800" dirty="0" smtClean="0"/>
              <a:t>For </a:t>
            </a:r>
            <a:r>
              <a:rPr lang="en-US" sz="2800" dirty="0"/>
              <a:t>instance, the utility </a:t>
            </a:r>
            <a:r>
              <a:rPr lang="en-US" sz="2800" dirty="0" smtClean="0"/>
              <a:t>of cotton increases</a:t>
            </a:r>
            <a:r>
              <a:rPr lang="en-US" sz="2800" dirty="0"/>
              <a:t>, if it is </a:t>
            </a:r>
            <a:r>
              <a:rPr lang="en-US" sz="2800" dirty="0" smtClean="0"/>
              <a:t>converted</a:t>
            </a:r>
            <a:r>
              <a:rPr lang="ru-RU" sz="2800" dirty="0" smtClean="0"/>
              <a:t> </a:t>
            </a:r>
            <a:r>
              <a:rPr lang="en-US" sz="2800" dirty="0" smtClean="0"/>
              <a:t>into </a:t>
            </a:r>
            <a:r>
              <a:rPr lang="en-US" sz="2800" dirty="0"/>
              <a:t>clothes. </a:t>
            </a:r>
            <a:endParaRPr lang="ru-RU" sz="2500" dirty="0"/>
          </a:p>
        </p:txBody>
      </p:sp>
      <p:pic>
        <p:nvPicPr>
          <p:cNvPr id="9" name="Рисунок 8" descr="image0336.jpg"/>
          <p:cNvPicPr>
            <a:picLocks noChangeAspect="1"/>
          </p:cNvPicPr>
          <p:nvPr/>
        </p:nvPicPr>
        <p:blipFill>
          <a:blip r:embed="rId2"/>
          <a:stretch>
            <a:fillRect/>
          </a:stretch>
        </p:blipFill>
        <p:spPr>
          <a:xfrm>
            <a:off x="4286248" y="3571876"/>
            <a:ext cx="4500558" cy="3000372"/>
          </a:xfrm>
          <a:prstGeom prst="rect">
            <a:avLst/>
          </a:prstGeom>
        </p:spPr>
      </p:pic>
    </p:spTree>
    <p:extLst>
      <p:ext uri="{BB962C8B-B14F-4D97-AF65-F5344CB8AC3E}">
        <p14:creationId xmlns:p14="http://schemas.microsoft.com/office/powerpoint/2010/main" xmlns="" val="3439939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99254588c28c163d252e93c602967e34.jpg"/>
          <p:cNvPicPr>
            <a:picLocks noChangeAspect="1"/>
          </p:cNvPicPr>
          <p:nvPr/>
        </p:nvPicPr>
        <p:blipFill>
          <a:blip r:embed="rId2"/>
          <a:stretch>
            <a:fillRect/>
          </a:stretch>
        </p:blipFill>
        <p:spPr>
          <a:xfrm>
            <a:off x="6429380" y="0"/>
            <a:ext cx="2714620" cy="2714620"/>
          </a:xfrm>
          <a:prstGeom prst="rect">
            <a:avLst/>
          </a:prstGeom>
        </p:spPr>
      </p:pic>
      <p:sp>
        <p:nvSpPr>
          <p:cNvPr id="2" name="Заголовок 1"/>
          <p:cNvSpPr>
            <a:spLocks noGrp="1"/>
          </p:cNvSpPr>
          <p:nvPr>
            <p:ph type="ctrTitle"/>
          </p:nvPr>
        </p:nvSpPr>
        <p:spPr>
          <a:xfrm>
            <a:off x="-214346" y="428604"/>
            <a:ext cx="6172200" cy="1357322"/>
          </a:xfrm>
        </p:spPr>
        <p:txBody>
          <a:bodyPr>
            <a:normAutofit/>
          </a:bodyPr>
          <a:lstStyle/>
          <a:p>
            <a:pPr algn="ctr"/>
            <a:r>
              <a:rPr lang="en-US" sz="4000" dirty="0"/>
              <a:t>Functions of an Entrepreneur</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1857364"/>
            <a:ext cx="5929354" cy="4893647"/>
          </a:xfrm>
          <a:prstGeom prst="rect">
            <a:avLst/>
          </a:prstGeom>
        </p:spPr>
        <p:txBody>
          <a:bodyPr wrap="square">
            <a:spAutoFit/>
          </a:bodyPr>
          <a:lstStyle/>
          <a:p>
            <a:r>
              <a:rPr lang="en-US" sz="2800" b="1" dirty="0" smtClean="0"/>
              <a:t>7. Taking Risks and facing uncertainties</a:t>
            </a:r>
          </a:p>
          <a:p>
            <a:r>
              <a:rPr lang="en-US" sz="2800" dirty="0" smtClean="0"/>
              <a:t>According to Hawley, a business is nothing but a bundle of risks.</a:t>
            </a:r>
          </a:p>
          <a:p>
            <a:r>
              <a:rPr lang="en-US" sz="2800" dirty="0" smtClean="0"/>
              <a:t>One who is ready to accept the risk becomes a successful entrepreneur.</a:t>
            </a:r>
          </a:p>
          <a:p>
            <a:r>
              <a:rPr lang="en-US" sz="2800" dirty="0" smtClean="0"/>
              <a:t>A prudent entrepreneur forecasts the future risks scientifically and take appropriate decision in the present to overcome such risks. </a:t>
            </a:r>
            <a:endParaRPr lang="ru-RU" sz="2800" dirty="0" smtClean="0"/>
          </a:p>
          <a:p>
            <a:endParaRPr lang="ru-RU" sz="3200" dirty="0"/>
          </a:p>
        </p:txBody>
      </p:sp>
      <p:pic>
        <p:nvPicPr>
          <p:cNvPr id="7" name="Рисунок 6" descr="i (7).jpg"/>
          <p:cNvPicPr>
            <a:picLocks noChangeAspect="1"/>
          </p:cNvPicPr>
          <p:nvPr/>
        </p:nvPicPr>
        <p:blipFill>
          <a:blip r:embed="rId3"/>
          <a:stretch>
            <a:fillRect/>
          </a:stretch>
        </p:blipFill>
        <p:spPr>
          <a:xfrm>
            <a:off x="0" y="2857496"/>
            <a:ext cx="3000364" cy="3214710"/>
          </a:xfrm>
          <a:prstGeom prst="rect">
            <a:avLst/>
          </a:prstGeom>
        </p:spPr>
      </p:pic>
    </p:spTree>
    <p:extLst>
      <p:ext uri="{BB962C8B-B14F-4D97-AF65-F5344CB8AC3E}">
        <p14:creationId xmlns:p14="http://schemas.microsoft.com/office/powerpoint/2010/main" xmlns="" val="2318929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60648"/>
            <a:ext cx="7293548" cy="1025212"/>
          </a:xfrm>
        </p:spPr>
        <p:txBody>
          <a:bodyPr>
            <a:noAutofit/>
          </a:bodyPr>
          <a:lstStyle/>
          <a:p>
            <a:pPr algn="ctr"/>
            <a:r>
              <a:rPr lang="en-US" sz="5400" dirty="0"/>
              <a:t>Economies of Scale</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286000" y="1571613"/>
            <a:ext cx="6572280" cy="4708981"/>
          </a:xfrm>
          <a:prstGeom prst="rect">
            <a:avLst/>
          </a:prstGeom>
        </p:spPr>
        <p:txBody>
          <a:bodyPr wrap="square">
            <a:spAutoFit/>
          </a:bodyPr>
          <a:lstStyle/>
          <a:p>
            <a:r>
              <a:rPr lang="en-US" sz="5000" b="1" dirty="0" smtClean="0"/>
              <a:t>Types </a:t>
            </a:r>
            <a:r>
              <a:rPr lang="en-US" sz="5000" b="1" dirty="0"/>
              <a:t>of economies of </a:t>
            </a:r>
            <a:r>
              <a:rPr lang="en-US" sz="5000" b="1" dirty="0" smtClean="0"/>
              <a:t>scale:</a:t>
            </a:r>
            <a:endParaRPr lang="en-US" sz="5000" b="1" dirty="0"/>
          </a:p>
          <a:p>
            <a:pPr marL="342900" indent="-342900">
              <a:buAutoNum type="alphaLcParenR"/>
            </a:pPr>
            <a:r>
              <a:rPr lang="en-US" sz="5000" dirty="0" smtClean="0"/>
              <a:t>Internal </a:t>
            </a:r>
            <a:r>
              <a:rPr lang="en-US" sz="5000" dirty="0"/>
              <a:t>economies of scale; </a:t>
            </a:r>
            <a:endParaRPr lang="en-US" sz="5000" dirty="0" smtClean="0"/>
          </a:p>
          <a:p>
            <a:pPr marL="342900" indent="-342900">
              <a:buAutoNum type="alphaLcParenR"/>
            </a:pPr>
            <a:r>
              <a:rPr lang="en-US" sz="5000" dirty="0" smtClean="0"/>
              <a:t>External </a:t>
            </a:r>
            <a:r>
              <a:rPr lang="en-US" sz="5000" dirty="0"/>
              <a:t>economies of scale</a:t>
            </a:r>
            <a:endParaRPr lang="ru-RU" sz="5000" dirty="0"/>
          </a:p>
        </p:txBody>
      </p:sp>
    </p:spTree>
    <p:extLst>
      <p:ext uri="{BB962C8B-B14F-4D97-AF65-F5344CB8AC3E}">
        <p14:creationId xmlns:p14="http://schemas.microsoft.com/office/powerpoint/2010/main" xmlns="" val="204713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327408165_19173-1u.jpg"/>
          <p:cNvPicPr>
            <a:picLocks noChangeAspect="1"/>
          </p:cNvPicPr>
          <p:nvPr/>
        </p:nvPicPr>
        <p:blipFill>
          <a:blip r:embed="rId2" cstate="print"/>
          <a:stretch>
            <a:fillRect/>
          </a:stretch>
        </p:blipFill>
        <p:spPr>
          <a:xfrm>
            <a:off x="0" y="4834489"/>
            <a:ext cx="3133756" cy="2023511"/>
          </a:xfrm>
          <a:prstGeom prst="rect">
            <a:avLst/>
          </a:prstGeom>
        </p:spPr>
      </p:pic>
      <p:sp>
        <p:nvSpPr>
          <p:cNvPr id="2" name="Заголовок 1"/>
          <p:cNvSpPr>
            <a:spLocks noGrp="1"/>
          </p:cNvSpPr>
          <p:nvPr>
            <p:ph type="ctrTitle"/>
          </p:nvPr>
        </p:nvSpPr>
        <p:spPr>
          <a:xfrm>
            <a:off x="214282" y="214290"/>
            <a:ext cx="6172200" cy="953774"/>
          </a:xfrm>
        </p:spPr>
        <p:txBody>
          <a:bodyPr>
            <a:normAutofit/>
          </a:bodyPr>
          <a:lstStyle/>
          <a:p>
            <a:r>
              <a:rPr lang="en-US" sz="2800" dirty="0"/>
              <a:t>Internal Economies of Scale</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1571612"/>
            <a:ext cx="5929354" cy="4708981"/>
          </a:xfrm>
          <a:prstGeom prst="rect">
            <a:avLst/>
          </a:prstGeom>
        </p:spPr>
        <p:txBody>
          <a:bodyPr wrap="square">
            <a:spAutoFit/>
          </a:bodyPr>
          <a:lstStyle/>
          <a:p>
            <a:r>
              <a:rPr lang="en-US" sz="3000" dirty="0" smtClean="0"/>
              <a:t>‘</a:t>
            </a:r>
            <a:r>
              <a:rPr lang="en-US" sz="3000" dirty="0"/>
              <a:t>Internal economies of scale’ are the advantages enjoyed </a:t>
            </a:r>
            <a:r>
              <a:rPr lang="en-US" sz="3000" dirty="0" smtClean="0"/>
              <a:t>within the </a:t>
            </a:r>
            <a:r>
              <a:rPr lang="en-US" sz="3000" dirty="0"/>
              <a:t>production unit. These economies are enjoyed by a single </a:t>
            </a:r>
            <a:r>
              <a:rPr lang="en-US" sz="3000" dirty="0" smtClean="0"/>
              <a:t>firm independently </a:t>
            </a:r>
            <a:r>
              <a:rPr lang="en-US" sz="3000" dirty="0"/>
              <a:t>of the action of the other firms. For instance, one firm</a:t>
            </a:r>
          </a:p>
          <a:p>
            <a:r>
              <a:rPr lang="en-US" sz="3000" dirty="0"/>
              <a:t>may enjoy the advantage of good </a:t>
            </a:r>
            <a:r>
              <a:rPr lang="en-US" sz="3000" dirty="0" smtClean="0"/>
              <a:t> management</a:t>
            </a:r>
            <a:r>
              <a:rPr lang="en-US" sz="3000" dirty="0"/>
              <a:t>; another may have </a:t>
            </a:r>
            <a:r>
              <a:rPr lang="en-US" sz="3000" dirty="0" smtClean="0"/>
              <a:t>the advantage </a:t>
            </a:r>
            <a:r>
              <a:rPr lang="en-US" sz="3000" dirty="0"/>
              <a:t>of more up-to-date machinery.</a:t>
            </a:r>
            <a:endParaRPr lang="ru-RU" sz="3000" dirty="0"/>
          </a:p>
        </p:txBody>
      </p:sp>
      <p:pic>
        <p:nvPicPr>
          <p:cNvPr id="7" name="Рисунок 6" descr="i (8).jpg"/>
          <p:cNvPicPr>
            <a:picLocks noChangeAspect="1"/>
          </p:cNvPicPr>
          <p:nvPr/>
        </p:nvPicPr>
        <p:blipFill>
          <a:blip r:embed="rId3"/>
          <a:stretch>
            <a:fillRect/>
          </a:stretch>
        </p:blipFill>
        <p:spPr>
          <a:xfrm>
            <a:off x="5572132" y="0"/>
            <a:ext cx="3233747" cy="1643050"/>
          </a:xfrm>
          <a:prstGeom prst="rect">
            <a:avLst/>
          </a:prstGeom>
        </p:spPr>
      </p:pic>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70518.jpg"/>
          <p:cNvPicPr>
            <a:picLocks noChangeAspect="1"/>
          </p:cNvPicPr>
          <p:nvPr/>
        </p:nvPicPr>
        <p:blipFill>
          <a:blip r:embed="rId2"/>
          <a:stretch>
            <a:fillRect/>
          </a:stretch>
        </p:blipFill>
        <p:spPr>
          <a:xfrm>
            <a:off x="0" y="3324225"/>
            <a:ext cx="3533775" cy="3533775"/>
          </a:xfrm>
          <a:prstGeom prst="rect">
            <a:avLst/>
          </a:prstGeom>
        </p:spPr>
      </p:pic>
      <p:sp>
        <p:nvSpPr>
          <p:cNvPr id="2" name="Заголовок 1"/>
          <p:cNvSpPr>
            <a:spLocks noGrp="1"/>
          </p:cNvSpPr>
          <p:nvPr>
            <p:ph type="ctrTitle"/>
          </p:nvPr>
        </p:nvSpPr>
        <p:spPr>
          <a:xfrm>
            <a:off x="214282" y="214290"/>
            <a:ext cx="6172200" cy="953774"/>
          </a:xfrm>
        </p:spPr>
        <p:txBody>
          <a:bodyPr>
            <a:normAutofit/>
          </a:bodyPr>
          <a:lstStyle/>
          <a:p>
            <a:r>
              <a:rPr lang="en-US" sz="2800" dirty="0" smtClean="0"/>
              <a:t>kinds of internal</a:t>
            </a:r>
            <a:br>
              <a:rPr lang="en-US" sz="2800" dirty="0" smtClean="0"/>
            </a:br>
            <a:r>
              <a:rPr lang="en-US" sz="2800" dirty="0" smtClean="0"/>
              <a:t>economies</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928926" y="928670"/>
            <a:ext cx="5929354" cy="5509200"/>
          </a:xfrm>
          <a:prstGeom prst="rect">
            <a:avLst/>
          </a:prstGeom>
        </p:spPr>
        <p:txBody>
          <a:bodyPr wrap="square">
            <a:spAutoFit/>
          </a:bodyPr>
          <a:lstStyle/>
          <a:p>
            <a:r>
              <a:rPr lang="en-US" sz="3200" b="1" i="1" dirty="0" smtClean="0"/>
              <a:t>1. Technical Economies</a:t>
            </a:r>
            <a:r>
              <a:rPr lang="en-US" sz="3200" dirty="0" smtClean="0"/>
              <a:t> </a:t>
            </a:r>
            <a:r>
              <a:rPr lang="en-US" sz="3200" dirty="0" smtClean="0"/>
              <a:t>As the size of the firm is large, the availability of capital is more. Due to this, a firm can introduce </a:t>
            </a:r>
            <a:r>
              <a:rPr lang="en-US" sz="3200" dirty="0" err="1" smtClean="0"/>
              <a:t>upto</a:t>
            </a:r>
            <a:r>
              <a:rPr lang="en-US" sz="3200" dirty="0" smtClean="0"/>
              <a:t>-date technologies; thereby the increase in the productivity becomes possible. It is also possible to conduct research and</a:t>
            </a:r>
          </a:p>
          <a:p>
            <a:r>
              <a:rPr lang="en-US" sz="3200" dirty="0" smtClean="0"/>
              <a:t>development </a:t>
            </a:r>
            <a:r>
              <a:rPr lang="en-US" sz="3200" dirty="0" smtClean="0"/>
              <a:t>which will help to increase the quality of the product.</a:t>
            </a:r>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6172200" cy="953774"/>
          </a:xfrm>
        </p:spPr>
        <p:txBody>
          <a:bodyPr>
            <a:normAutofit/>
          </a:bodyPr>
          <a:lstStyle/>
          <a:p>
            <a:r>
              <a:rPr lang="en-US" sz="2800" dirty="0" smtClean="0"/>
              <a:t>kinds of internal</a:t>
            </a:r>
            <a:br>
              <a:rPr lang="en-US" sz="2800" dirty="0" smtClean="0"/>
            </a:br>
            <a:r>
              <a:rPr lang="en-US" sz="2800" dirty="0" smtClean="0"/>
              <a:t>economies</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500430" y="2000240"/>
            <a:ext cx="4929222" cy="4031873"/>
          </a:xfrm>
          <a:prstGeom prst="rect">
            <a:avLst/>
          </a:prstGeom>
        </p:spPr>
        <p:txBody>
          <a:bodyPr wrap="square">
            <a:spAutoFit/>
          </a:bodyPr>
          <a:lstStyle/>
          <a:p>
            <a:r>
              <a:rPr lang="en-US" sz="3200" b="1" i="1" dirty="0" smtClean="0"/>
              <a:t>2. Financial </a:t>
            </a:r>
            <a:r>
              <a:rPr lang="en-US" sz="3200" b="1" i="1" dirty="0" smtClean="0"/>
              <a:t>Economies</a:t>
            </a:r>
            <a:r>
              <a:rPr lang="en-US" sz="3200" dirty="0" smtClean="0"/>
              <a:t>.</a:t>
            </a:r>
          </a:p>
          <a:p>
            <a:r>
              <a:rPr lang="en-US" sz="3200" dirty="0" smtClean="0"/>
              <a:t> </a:t>
            </a:r>
            <a:r>
              <a:rPr lang="en-US" sz="3200" dirty="0" smtClean="0"/>
              <a:t>It is possible for big firms to float shares in the market for capital formation. Small firms have to borrow capital whereas large firms can buy capital.</a:t>
            </a:r>
            <a:endParaRPr lang="ru-RU" sz="3200" dirty="0"/>
          </a:p>
        </p:txBody>
      </p:sp>
      <p:pic>
        <p:nvPicPr>
          <p:cNvPr id="8" name="Рисунок 7" descr="i (9).jpg"/>
          <p:cNvPicPr>
            <a:picLocks noChangeAspect="1"/>
          </p:cNvPicPr>
          <p:nvPr/>
        </p:nvPicPr>
        <p:blipFill>
          <a:blip r:embed="rId2"/>
          <a:stretch>
            <a:fillRect/>
          </a:stretch>
        </p:blipFill>
        <p:spPr>
          <a:xfrm>
            <a:off x="0" y="3214686"/>
            <a:ext cx="3214710" cy="3429014"/>
          </a:xfrm>
          <a:prstGeom prst="rect">
            <a:avLst/>
          </a:prstGeom>
        </p:spPr>
      </p:pic>
      <p:pic>
        <p:nvPicPr>
          <p:cNvPr id="9" name="Рисунок 8" descr="i (10).jpg"/>
          <p:cNvPicPr>
            <a:picLocks noChangeAspect="1"/>
          </p:cNvPicPr>
          <p:nvPr/>
        </p:nvPicPr>
        <p:blipFill>
          <a:blip r:embed="rId3"/>
          <a:stretch>
            <a:fillRect/>
          </a:stretch>
        </p:blipFill>
        <p:spPr>
          <a:xfrm>
            <a:off x="5286380" y="357166"/>
            <a:ext cx="3109921" cy="1714512"/>
          </a:xfrm>
          <a:prstGeom prst="rect">
            <a:avLst/>
          </a:prstGeom>
        </p:spPr>
      </p:pic>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 (11).jpg"/>
          <p:cNvPicPr>
            <a:picLocks noChangeAspect="1"/>
          </p:cNvPicPr>
          <p:nvPr/>
        </p:nvPicPr>
        <p:blipFill>
          <a:blip r:embed="rId2"/>
          <a:stretch>
            <a:fillRect/>
          </a:stretch>
        </p:blipFill>
        <p:spPr>
          <a:xfrm>
            <a:off x="0" y="3214686"/>
            <a:ext cx="3500462" cy="2786072"/>
          </a:xfrm>
          <a:prstGeom prst="rect">
            <a:avLst/>
          </a:prstGeom>
        </p:spPr>
      </p:pic>
      <p:sp>
        <p:nvSpPr>
          <p:cNvPr id="2" name="Заголовок 1"/>
          <p:cNvSpPr>
            <a:spLocks noGrp="1"/>
          </p:cNvSpPr>
          <p:nvPr>
            <p:ph type="ctrTitle"/>
          </p:nvPr>
        </p:nvSpPr>
        <p:spPr>
          <a:xfrm>
            <a:off x="214282" y="214290"/>
            <a:ext cx="6172200" cy="953774"/>
          </a:xfrm>
        </p:spPr>
        <p:txBody>
          <a:bodyPr>
            <a:normAutofit/>
          </a:bodyPr>
          <a:lstStyle/>
          <a:p>
            <a:r>
              <a:rPr lang="en-US" sz="2800" dirty="0" smtClean="0"/>
              <a:t>kinds of internal</a:t>
            </a:r>
            <a:br>
              <a:rPr lang="en-US" sz="2800" dirty="0" smtClean="0"/>
            </a:br>
            <a:r>
              <a:rPr lang="en-US" sz="2800" dirty="0" smtClean="0"/>
              <a:t>economies</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856357"/>
            <a:ext cx="5929354" cy="5509200"/>
          </a:xfrm>
          <a:prstGeom prst="rect">
            <a:avLst/>
          </a:prstGeom>
        </p:spPr>
        <p:txBody>
          <a:bodyPr wrap="square">
            <a:spAutoFit/>
          </a:bodyPr>
          <a:lstStyle/>
          <a:p>
            <a:r>
              <a:rPr lang="en-US" sz="3200" b="1" i="1" dirty="0" smtClean="0"/>
              <a:t>3. Managerial Economies</a:t>
            </a:r>
            <a:r>
              <a:rPr lang="en-US" sz="3200" dirty="0" smtClean="0"/>
              <a:t>: Division of </a:t>
            </a:r>
            <a:r>
              <a:rPr lang="en-US" sz="3200" dirty="0" err="1" smtClean="0"/>
              <a:t>labour</a:t>
            </a:r>
            <a:r>
              <a:rPr lang="en-US" sz="3200" dirty="0" smtClean="0"/>
              <a:t> is the result of large scale production. Right person can be employed in the </a:t>
            </a:r>
            <a:r>
              <a:rPr lang="en-US" sz="3200" dirty="0" smtClean="0"/>
              <a:t>right department </a:t>
            </a:r>
            <a:r>
              <a:rPr lang="en-US" sz="3200" dirty="0" smtClean="0"/>
              <a:t>only if there is division of </a:t>
            </a:r>
            <a:r>
              <a:rPr lang="en-US" sz="3200" dirty="0" err="1" smtClean="0"/>
              <a:t>labour</a:t>
            </a:r>
            <a:r>
              <a:rPr lang="en-US" sz="3200" dirty="0" smtClean="0"/>
              <a:t>. This will help a manager to fix responsibility to each department and thereby the productivity can be </a:t>
            </a:r>
            <a:r>
              <a:rPr lang="en-US" sz="3200" dirty="0" smtClean="0"/>
              <a:t>increased </a:t>
            </a:r>
            <a:r>
              <a:rPr lang="en-US" sz="3200" dirty="0" smtClean="0"/>
              <a:t>and the total production can be </a:t>
            </a:r>
            <a:r>
              <a:rPr lang="en-US" sz="3200" dirty="0" err="1" smtClean="0"/>
              <a:t>maximised</a:t>
            </a:r>
            <a:r>
              <a:rPr lang="en-US" sz="3200" dirty="0" smtClean="0"/>
              <a:t>.</a:t>
            </a:r>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07913.jpg"/>
          <p:cNvPicPr>
            <a:picLocks noChangeAspect="1"/>
          </p:cNvPicPr>
          <p:nvPr/>
        </p:nvPicPr>
        <p:blipFill>
          <a:blip r:embed="rId2"/>
          <a:stretch>
            <a:fillRect/>
          </a:stretch>
        </p:blipFill>
        <p:spPr>
          <a:xfrm>
            <a:off x="0" y="3429000"/>
            <a:ext cx="3524242" cy="2643182"/>
          </a:xfrm>
          <a:prstGeom prst="rect">
            <a:avLst/>
          </a:prstGeom>
        </p:spPr>
      </p:pic>
      <p:sp>
        <p:nvSpPr>
          <p:cNvPr id="2" name="Заголовок 1"/>
          <p:cNvSpPr>
            <a:spLocks noGrp="1"/>
          </p:cNvSpPr>
          <p:nvPr>
            <p:ph type="ctrTitle"/>
          </p:nvPr>
        </p:nvSpPr>
        <p:spPr>
          <a:xfrm>
            <a:off x="214282" y="214290"/>
            <a:ext cx="6172200" cy="953774"/>
          </a:xfrm>
        </p:spPr>
        <p:txBody>
          <a:bodyPr>
            <a:normAutofit/>
          </a:bodyPr>
          <a:lstStyle/>
          <a:p>
            <a:r>
              <a:rPr lang="en-US" sz="2800" dirty="0" smtClean="0"/>
              <a:t>kinds of internal</a:t>
            </a:r>
            <a:br>
              <a:rPr lang="en-US" sz="2800" dirty="0" smtClean="0"/>
            </a:br>
            <a:r>
              <a:rPr lang="en-US" sz="2800" dirty="0" smtClean="0"/>
              <a:t>economies</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214646" y="785794"/>
            <a:ext cx="5929354" cy="5509200"/>
          </a:xfrm>
          <a:prstGeom prst="rect">
            <a:avLst/>
          </a:prstGeom>
        </p:spPr>
        <p:txBody>
          <a:bodyPr wrap="square">
            <a:spAutoFit/>
          </a:bodyPr>
          <a:lstStyle/>
          <a:p>
            <a:r>
              <a:rPr lang="en-US" sz="3200" b="1" i="1" dirty="0" smtClean="0"/>
              <a:t>4. </a:t>
            </a:r>
            <a:r>
              <a:rPr lang="en-US" sz="3200" b="1" i="1" dirty="0" err="1" smtClean="0"/>
              <a:t>Labour</a:t>
            </a:r>
            <a:r>
              <a:rPr lang="en-US" sz="3200" b="1" i="1" dirty="0" smtClean="0"/>
              <a:t> </a:t>
            </a:r>
            <a:r>
              <a:rPr lang="en-US" sz="3200" b="1" i="1" dirty="0" smtClean="0"/>
              <a:t>Economies</a:t>
            </a:r>
          </a:p>
          <a:p>
            <a:r>
              <a:rPr lang="en-US" sz="3200" dirty="0" smtClean="0"/>
              <a:t> </a:t>
            </a:r>
            <a:r>
              <a:rPr lang="en-US" sz="3200" dirty="0" smtClean="0"/>
              <a:t>Large Scale production paves the way for division of </a:t>
            </a:r>
            <a:r>
              <a:rPr lang="en-US" sz="3200" dirty="0" err="1" smtClean="0"/>
              <a:t>labour</a:t>
            </a:r>
            <a:r>
              <a:rPr lang="en-US" sz="3200" dirty="0" smtClean="0"/>
              <a:t>. This is also known as </a:t>
            </a:r>
            <a:r>
              <a:rPr lang="en-US" sz="3200" dirty="0" smtClean="0"/>
              <a:t>specialization </a:t>
            </a:r>
            <a:r>
              <a:rPr lang="en-US" sz="3200" dirty="0" smtClean="0"/>
              <a:t>of </a:t>
            </a:r>
            <a:r>
              <a:rPr lang="en-US" sz="3200" dirty="0" err="1" smtClean="0"/>
              <a:t>labour</a:t>
            </a:r>
            <a:r>
              <a:rPr lang="en-US" sz="3200" dirty="0" smtClean="0"/>
              <a:t>.</a:t>
            </a:r>
          </a:p>
          <a:p>
            <a:r>
              <a:rPr lang="en-US" sz="3200" dirty="0" smtClean="0"/>
              <a:t>The </a:t>
            </a:r>
            <a:r>
              <a:rPr lang="en-US" sz="3200" dirty="0" smtClean="0"/>
              <a:t>specialization </a:t>
            </a:r>
            <a:r>
              <a:rPr lang="en-US" sz="3200" dirty="0" smtClean="0"/>
              <a:t>will increase the quality and ability of the </a:t>
            </a:r>
            <a:r>
              <a:rPr lang="en-US" sz="3200" dirty="0" err="1" smtClean="0"/>
              <a:t>labour</a:t>
            </a:r>
            <a:r>
              <a:rPr lang="en-US" sz="3200" dirty="0" smtClean="0"/>
              <a:t>.</a:t>
            </a:r>
          </a:p>
          <a:p>
            <a:r>
              <a:rPr lang="en-US" sz="3200" dirty="0" smtClean="0"/>
              <a:t>As a result, the productivity of the firm increases.</a:t>
            </a:r>
            <a:endParaRPr lang="ru-RU" sz="3200" dirty="0" smtClean="0"/>
          </a:p>
          <a:p>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preview.jpg"/>
          <p:cNvPicPr>
            <a:picLocks noChangeAspect="1"/>
          </p:cNvPicPr>
          <p:nvPr/>
        </p:nvPicPr>
        <p:blipFill>
          <a:blip r:embed="rId2"/>
          <a:stretch>
            <a:fillRect/>
          </a:stretch>
        </p:blipFill>
        <p:spPr>
          <a:xfrm>
            <a:off x="1" y="3143248"/>
            <a:ext cx="3071802" cy="3357562"/>
          </a:xfrm>
          <a:prstGeom prst="rect">
            <a:avLst/>
          </a:prstGeom>
        </p:spPr>
      </p:pic>
      <p:sp>
        <p:nvSpPr>
          <p:cNvPr id="2" name="Заголовок 1"/>
          <p:cNvSpPr>
            <a:spLocks noGrp="1"/>
          </p:cNvSpPr>
          <p:nvPr>
            <p:ph type="ctrTitle"/>
          </p:nvPr>
        </p:nvSpPr>
        <p:spPr>
          <a:xfrm>
            <a:off x="214282" y="214290"/>
            <a:ext cx="6172200" cy="953774"/>
          </a:xfrm>
        </p:spPr>
        <p:txBody>
          <a:bodyPr>
            <a:normAutofit/>
          </a:bodyPr>
          <a:lstStyle/>
          <a:p>
            <a:r>
              <a:rPr lang="en-US" sz="2800" dirty="0" smtClean="0"/>
              <a:t>kinds of internal</a:t>
            </a:r>
            <a:br>
              <a:rPr lang="en-US" sz="2800" dirty="0" smtClean="0"/>
            </a:br>
            <a:r>
              <a:rPr lang="en-US" sz="2800" dirty="0" smtClean="0"/>
              <a:t>economies</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856357"/>
            <a:ext cx="5929354" cy="5509200"/>
          </a:xfrm>
          <a:prstGeom prst="rect">
            <a:avLst/>
          </a:prstGeom>
        </p:spPr>
        <p:txBody>
          <a:bodyPr wrap="square">
            <a:spAutoFit/>
          </a:bodyPr>
          <a:lstStyle/>
          <a:p>
            <a:r>
              <a:rPr lang="en-US" sz="3200" b="1" i="1" dirty="0" smtClean="0"/>
              <a:t>5. Marketing </a:t>
            </a:r>
            <a:r>
              <a:rPr lang="en-US" sz="3200" b="1" i="1" dirty="0" smtClean="0"/>
              <a:t>Economies</a:t>
            </a:r>
          </a:p>
          <a:p>
            <a:r>
              <a:rPr lang="en-US" sz="3200" dirty="0" smtClean="0"/>
              <a:t> </a:t>
            </a:r>
            <a:r>
              <a:rPr lang="en-US" sz="3200" dirty="0" smtClean="0"/>
              <a:t>In production, the first buyer is the producer who buys the raw materials. As the size is large, </a:t>
            </a:r>
            <a:r>
              <a:rPr lang="en-US" sz="3200" dirty="0" smtClean="0"/>
              <a:t>the quantity </a:t>
            </a:r>
            <a:r>
              <a:rPr lang="en-US" sz="3200" dirty="0" smtClean="0"/>
              <a:t>bought is larger. This gives the producer a better bargaining power. Also he can enjoy credit facilities. All these are possible because of large scale production. Buying is the first function in marketing.</a:t>
            </a:r>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52bafd-299e-4fe0-bf39-59f69ddaf4ee.jpg"/>
          <p:cNvPicPr>
            <a:picLocks noChangeAspect="1"/>
          </p:cNvPicPr>
          <p:nvPr/>
        </p:nvPicPr>
        <p:blipFill>
          <a:blip r:embed="rId2"/>
          <a:stretch>
            <a:fillRect/>
          </a:stretch>
        </p:blipFill>
        <p:spPr>
          <a:xfrm>
            <a:off x="3857620" y="0"/>
            <a:ext cx="5007598" cy="3284984"/>
          </a:xfrm>
          <a:prstGeom prst="rect">
            <a:avLst/>
          </a:prstGeom>
        </p:spPr>
      </p:pic>
      <p:sp>
        <p:nvSpPr>
          <p:cNvPr id="2" name="Заголовок 1"/>
          <p:cNvSpPr>
            <a:spLocks noGrp="1"/>
          </p:cNvSpPr>
          <p:nvPr>
            <p:ph type="ctrTitle"/>
          </p:nvPr>
        </p:nvSpPr>
        <p:spPr>
          <a:xfrm>
            <a:off x="214282" y="214290"/>
            <a:ext cx="6172200" cy="1714512"/>
          </a:xfrm>
        </p:spPr>
        <p:txBody>
          <a:bodyPr>
            <a:normAutofit/>
          </a:bodyPr>
          <a:lstStyle/>
          <a:p>
            <a:r>
              <a:rPr lang="en-US" sz="3300" dirty="0" smtClean="0"/>
              <a:t>kinds of internal</a:t>
            </a:r>
            <a:br>
              <a:rPr lang="en-US" sz="3300" dirty="0" smtClean="0"/>
            </a:br>
            <a:r>
              <a:rPr lang="en-US" sz="3300" dirty="0" smtClean="0"/>
              <a:t>economies</a:t>
            </a:r>
            <a:endParaRPr lang="en-US" sz="33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2071670" y="2571744"/>
            <a:ext cx="5929354" cy="4031873"/>
          </a:xfrm>
          <a:prstGeom prst="rect">
            <a:avLst/>
          </a:prstGeom>
        </p:spPr>
        <p:txBody>
          <a:bodyPr wrap="square">
            <a:spAutoFit/>
          </a:bodyPr>
          <a:lstStyle/>
          <a:p>
            <a:r>
              <a:rPr lang="en-US" sz="3200" b="1" i="1" dirty="0" smtClean="0"/>
              <a:t>6. Economies of </a:t>
            </a:r>
            <a:r>
              <a:rPr lang="en-US" sz="3200" b="1" i="1" dirty="0" smtClean="0"/>
              <a:t>survival</a:t>
            </a:r>
            <a:r>
              <a:rPr lang="en-US" sz="3200" dirty="0" smtClean="0"/>
              <a:t> </a:t>
            </a:r>
          </a:p>
          <a:p>
            <a:r>
              <a:rPr lang="en-US" sz="3200" dirty="0" smtClean="0"/>
              <a:t>A </a:t>
            </a:r>
            <a:r>
              <a:rPr lang="en-US" sz="3200" dirty="0" smtClean="0"/>
              <a:t>large firm can have many products.</a:t>
            </a:r>
          </a:p>
          <a:p>
            <a:r>
              <a:rPr lang="en-US" sz="3200" dirty="0" smtClean="0"/>
              <a:t>Even if one product fails in the market, the loss incurred in that product can be managed by the profit earned from the other</a:t>
            </a:r>
          </a:p>
          <a:p>
            <a:r>
              <a:rPr lang="en-US" sz="3200" dirty="0" smtClean="0"/>
              <a:t>products.</a:t>
            </a:r>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357166"/>
            <a:ext cx="6172200" cy="953774"/>
          </a:xfrm>
        </p:spPr>
        <p:txBody>
          <a:bodyPr>
            <a:normAutofit/>
          </a:bodyPr>
          <a:lstStyle/>
          <a:p>
            <a:r>
              <a:rPr lang="en-US" sz="2800" dirty="0" smtClean="0"/>
              <a:t>External economies of scale</a:t>
            </a:r>
            <a:endParaRPr lang="en-US" sz="28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3000364" y="1571612"/>
            <a:ext cx="5929354" cy="5016758"/>
          </a:xfrm>
          <a:prstGeom prst="rect">
            <a:avLst/>
          </a:prstGeom>
        </p:spPr>
        <p:txBody>
          <a:bodyPr wrap="square">
            <a:spAutoFit/>
          </a:bodyPr>
          <a:lstStyle/>
          <a:p>
            <a:r>
              <a:rPr lang="en-US" sz="3200" dirty="0" smtClean="0"/>
              <a:t>When many firms expand in a particular area – i.e., when the industry grows – they enjoy a number of advantages which are known as external economies of scale. This is not the advantage enjoyed by a single firm but by all the firms in the industry due to the structural </a:t>
            </a:r>
            <a:r>
              <a:rPr lang="en-US" sz="3200" dirty="0" smtClean="0"/>
              <a:t>growth.</a:t>
            </a:r>
            <a:endParaRPr lang="ru-RU" sz="3200" dirty="0" smtClean="0"/>
          </a:p>
          <a:p>
            <a:endParaRPr lang="ru-RU" sz="3200" dirty="0"/>
          </a:p>
        </p:txBody>
      </p:sp>
    </p:spTree>
    <p:extLst>
      <p:ext uri="{BB962C8B-B14F-4D97-AF65-F5344CB8AC3E}">
        <p14:creationId xmlns:p14="http://schemas.microsoft.com/office/powerpoint/2010/main" xmlns="" val="323948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1025212"/>
          </a:xfrm>
        </p:spPr>
        <p:txBody>
          <a:bodyPr>
            <a:noAutofit/>
          </a:bodyPr>
          <a:lstStyle/>
          <a:p>
            <a:pPr algn="ctr"/>
            <a:r>
              <a:rPr lang="en-US" sz="3300" dirty="0" smtClean="0"/>
              <a:t>Reasons of commodity`s utility</a:t>
            </a:r>
            <a:endParaRPr lang="ru-RU" sz="3300" dirty="0">
              <a:solidFill>
                <a:schemeClr val="tx1"/>
              </a:solidFill>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786050" y="1571612"/>
            <a:ext cx="6030416" cy="1815882"/>
          </a:xfrm>
          <a:prstGeom prst="rect">
            <a:avLst/>
          </a:prstGeom>
        </p:spPr>
        <p:txBody>
          <a:bodyPr wrap="square">
            <a:spAutoFit/>
          </a:bodyPr>
          <a:lstStyle/>
          <a:p>
            <a:pPr algn="ctr"/>
            <a:r>
              <a:rPr lang="en-US" sz="2800" b="1" dirty="0" smtClean="0"/>
              <a:t>2. Place </a:t>
            </a:r>
            <a:r>
              <a:rPr lang="en-US" sz="2800" b="1" dirty="0"/>
              <a:t>Utility</a:t>
            </a:r>
          </a:p>
          <a:p>
            <a:r>
              <a:rPr lang="en-US" sz="2800" dirty="0"/>
              <a:t>If a commodity is transported from one place to another, its utility</a:t>
            </a:r>
          </a:p>
          <a:p>
            <a:r>
              <a:rPr lang="en-US" sz="2800" dirty="0"/>
              <a:t>may increase. </a:t>
            </a:r>
            <a:endParaRPr lang="ru-RU" sz="2500" dirty="0">
              <a:solidFill>
                <a:srgbClr val="FF0000"/>
              </a:solidFill>
            </a:endParaRPr>
          </a:p>
        </p:txBody>
      </p:sp>
      <p:pic>
        <p:nvPicPr>
          <p:cNvPr id="5" name="Рисунок 4" descr="1345789975_4e10c00fc87acc2a33bf117d9.jpg"/>
          <p:cNvPicPr>
            <a:picLocks noChangeAspect="1"/>
          </p:cNvPicPr>
          <p:nvPr/>
        </p:nvPicPr>
        <p:blipFill>
          <a:blip r:embed="rId2"/>
          <a:stretch>
            <a:fillRect/>
          </a:stretch>
        </p:blipFill>
        <p:spPr>
          <a:xfrm>
            <a:off x="214283" y="3429000"/>
            <a:ext cx="4572000" cy="3429000"/>
          </a:xfrm>
          <a:prstGeom prst="rect">
            <a:avLst/>
          </a:prstGeom>
        </p:spPr>
      </p:pic>
    </p:spTree>
    <p:extLst>
      <p:ext uri="{BB962C8B-B14F-4D97-AF65-F5344CB8AC3E}">
        <p14:creationId xmlns:p14="http://schemas.microsoft.com/office/powerpoint/2010/main" xmlns="" val="395602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668022"/>
          </a:xfrm>
        </p:spPr>
        <p:txBody>
          <a:bodyPr>
            <a:normAutofit/>
          </a:bodyPr>
          <a:lstStyle/>
          <a:p>
            <a:pPr algn="ctr"/>
            <a:r>
              <a:rPr lang="en-US" dirty="0" smtClean="0"/>
              <a:t>Reasons of commodity`s utility</a:t>
            </a:r>
            <a:endParaRPr lang="ru-RU" dirty="0">
              <a:solidFill>
                <a:schemeClr val="tx1"/>
              </a:solidFill>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5000628" y="1142984"/>
            <a:ext cx="3672978" cy="5262979"/>
          </a:xfrm>
          <a:prstGeom prst="rect">
            <a:avLst/>
          </a:prstGeom>
        </p:spPr>
        <p:txBody>
          <a:bodyPr wrap="square">
            <a:spAutoFit/>
          </a:bodyPr>
          <a:lstStyle/>
          <a:p>
            <a:pPr algn="ctr"/>
            <a:r>
              <a:rPr lang="en-US" sz="2800" b="1" dirty="0" smtClean="0"/>
              <a:t>3. Time </a:t>
            </a:r>
            <a:r>
              <a:rPr lang="en-US" sz="2800" b="1" dirty="0"/>
              <a:t>Utility</a:t>
            </a:r>
          </a:p>
          <a:p>
            <a:r>
              <a:rPr lang="en-US" sz="2800" dirty="0"/>
              <a:t>If the commodity is stored for future usage, its utility may increase.</a:t>
            </a:r>
          </a:p>
          <a:p>
            <a:r>
              <a:rPr lang="en-US" sz="2800" dirty="0"/>
              <a:t>During rainy season, water is stored in reservoirs and it is used at </a:t>
            </a:r>
            <a:r>
              <a:rPr lang="en-US" sz="2800" dirty="0" smtClean="0"/>
              <a:t>a later </a:t>
            </a:r>
            <a:r>
              <a:rPr lang="en-US" sz="2800" dirty="0"/>
              <a:t>time. This increases the utility of that stored water. </a:t>
            </a:r>
            <a:endParaRPr lang="ru-RU" sz="2500" dirty="0">
              <a:solidFill>
                <a:srgbClr val="FF0000"/>
              </a:solidFill>
            </a:endParaRPr>
          </a:p>
        </p:txBody>
      </p:sp>
      <p:pic>
        <p:nvPicPr>
          <p:cNvPr id="5" name="Рисунок 4" descr="1252609501_big.jpeg"/>
          <p:cNvPicPr>
            <a:picLocks noChangeAspect="1"/>
          </p:cNvPicPr>
          <p:nvPr/>
        </p:nvPicPr>
        <p:blipFill>
          <a:blip r:embed="rId2"/>
          <a:stretch>
            <a:fillRect/>
          </a:stretch>
        </p:blipFill>
        <p:spPr>
          <a:xfrm>
            <a:off x="0" y="1000108"/>
            <a:ext cx="4572000" cy="5629275"/>
          </a:xfrm>
          <a:prstGeom prst="rect">
            <a:avLst/>
          </a:prstGeom>
        </p:spPr>
      </p:pic>
    </p:spTree>
    <p:extLst>
      <p:ext uri="{BB962C8B-B14F-4D97-AF65-F5344CB8AC3E}">
        <p14:creationId xmlns:p14="http://schemas.microsoft.com/office/powerpoint/2010/main" xmlns="" val="127722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500042"/>
            <a:ext cx="6172200" cy="668022"/>
          </a:xfrm>
        </p:spPr>
        <p:txBody>
          <a:bodyPr>
            <a:normAutofit/>
          </a:bodyPr>
          <a:lstStyle/>
          <a:p>
            <a:pPr algn="ctr"/>
            <a:r>
              <a:rPr lang="en-US" dirty="0" smtClean="0"/>
              <a:t>Reasons of commodity`s utility</a:t>
            </a:r>
            <a:endParaRPr lang="ru-RU" dirty="0">
              <a:solidFill>
                <a:schemeClr val="tx1"/>
              </a:solidFill>
            </a:endParaRP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3714744" y="1928802"/>
            <a:ext cx="5244598" cy="4708981"/>
          </a:xfrm>
          <a:prstGeom prst="rect">
            <a:avLst/>
          </a:prstGeom>
        </p:spPr>
        <p:txBody>
          <a:bodyPr wrap="square">
            <a:spAutoFit/>
          </a:bodyPr>
          <a:lstStyle/>
          <a:p>
            <a:pPr algn="ctr"/>
            <a:r>
              <a:rPr lang="en-US" sz="3000" b="1" dirty="0" smtClean="0"/>
              <a:t>4. Possession </a:t>
            </a:r>
            <a:r>
              <a:rPr lang="en-US" sz="3000" b="1" dirty="0"/>
              <a:t>Utility</a:t>
            </a:r>
          </a:p>
          <a:p>
            <a:r>
              <a:rPr lang="en-US" sz="3000" dirty="0"/>
              <a:t>Commodities in the transaction process, change </a:t>
            </a:r>
            <a:r>
              <a:rPr lang="en-US" sz="3000" dirty="0" smtClean="0"/>
              <a:t> from </a:t>
            </a:r>
            <a:r>
              <a:rPr lang="en-US" sz="3000" dirty="0"/>
              <a:t>one </a:t>
            </a:r>
            <a:r>
              <a:rPr lang="en-US" sz="3000" dirty="0" smtClean="0"/>
              <a:t>person to </a:t>
            </a:r>
            <a:r>
              <a:rPr lang="en-US" sz="3000" dirty="0"/>
              <a:t>another person. </a:t>
            </a:r>
            <a:endParaRPr lang="en-US" sz="3000" dirty="0" smtClean="0"/>
          </a:p>
          <a:p>
            <a:r>
              <a:rPr lang="en-US" sz="3000" dirty="0" smtClean="0"/>
              <a:t>Commodities </a:t>
            </a:r>
            <a:r>
              <a:rPr lang="en-US" sz="3000" dirty="0"/>
              <a:t>in the hands of producers have some</a:t>
            </a:r>
          </a:p>
          <a:p>
            <a:r>
              <a:rPr lang="en-US" sz="3000" dirty="0"/>
              <a:t>utility and by the time they reach consumers </a:t>
            </a:r>
            <a:r>
              <a:rPr lang="en-US" sz="3000" dirty="0" smtClean="0"/>
              <a:t>their utility </a:t>
            </a:r>
            <a:r>
              <a:rPr lang="en-US" sz="3000" dirty="0"/>
              <a:t>is increased. </a:t>
            </a:r>
            <a:endParaRPr lang="ru-RU" sz="3000" dirty="0">
              <a:solidFill>
                <a:srgbClr val="FF0000"/>
              </a:solidFill>
            </a:endParaRPr>
          </a:p>
        </p:txBody>
      </p:sp>
      <p:pic>
        <p:nvPicPr>
          <p:cNvPr id="5" name="Рисунок 4" descr="1426233343_7432-large.jpg"/>
          <p:cNvPicPr>
            <a:picLocks noChangeAspect="1"/>
          </p:cNvPicPr>
          <p:nvPr/>
        </p:nvPicPr>
        <p:blipFill>
          <a:blip r:embed="rId2"/>
          <a:stretch>
            <a:fillRect/>
          </a:stretch>
        </p:blipFill>
        <p:spPr>
          <a:xfrm>
            <a:off x="0" y="3429000"/>
            <a:ext cx="3500430" cy="3071834"/>
          </a:xfrm>
          <a:prstGeom prst="rect">
            <a:avLst/>
          </a:prstGeom>
        </p:spPr>
      </p:pic>
      <p:pic>
        <p:nvPicPr>
          <p:cNvPr id="6" name="Рисунок 5" descr="i.jpg"/>
          <p:cNvPicPr>
            <a:picLocks noChangeAspect="1"/>
          </p:cNvPicPr>
          <p:nvPr/>
        </p:nvPicPr>
        <p:blipFill>
          <a:blip r:embed="rId3"/>
          <a:stretch>
            <a:fillRect/>
          </a:stretch>
        </p:blipFill>
        <p:spPr>
          <a:xfrm>
            <a:off x="6638925" y="214290"/>
            <a:ext cx="2505075" cy="1428750"/>
          </a:xfrm>
          <a:prstGeom prst="rect">
            <a:avLst/>
          </a:prstGeom>
        </p:spPr>
      </p:pic>
    </p:spTree>
    <p:extLst>
      <p:ext uri="{BB962C8B-B14F-4D97-AF65-F5344CB8AC3E}">
        <p14:creationId xmlns:p14="http://schemas.microsoft.com/office/powerpoint/2010/main" xmlns="" val="340307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668022"/>
          </a:xfrm>
        </p:spPr>
        <p:txBody>
          <a:bodyPr>
            <a:normAutofit fontScale="90000"/>
          </a:bodyPr>
          <a:lstStyle/>
          <a:p>
            <a:r>
              <a:rPr lang="en-US" sz="3200" dirty="0"/>
              <a:t>Kinds of factors of </a:t>
            </a:r>
            <a:r>
              <a:rPr lang="en-US" sz="3200" dirty="0" smtClean="0"/>
              <a:t>p</a:t>
            </a:r>
            <a:r>
              <a:rPr lang="en-US" sz="3200" dirty="0" smtClean="0"/>
              <a:t>roduction</a:t>
            </a:r>
            <a:endParaRPr lang="en-US" sz="32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286000" y="1500174"/>
            <a:ext cx="6572280" cy="3924151"/>
          </a:xfrm>
          <a:prstGeom prst="rect">
            <a:avLst/>
          </a:prstGeom>
        </p:spPr>
        <p:txBody>
          <a:bodyPr wrap="square">
            <a:spAutoFit/>
          </a:bodyPr>
          <a:lstStyle/>
          <a:p>
            <a:pPr algn="ctr"/>
            <a:r>
              <a:rPr lang="en-US" sz="2800" dirty="0" smtClean="0"/>
              <a:t>Factors </a:t>
            </a:r>
            <a:r>
              <a:rPr lang="en-US" sz="2800" dirty="0"/>
              <a:t>of production </a:t>
            </a:r>
            <a:endParaRPr lang="en-US" sz="2800" dirty="0" smtClean="0"/>
          </a:p>
          <a:p>
            <a:endParaRPr lang="en-US" sz="2800" dirty="0"/>
          </a:p>
          <a:p>
            <a:r>
              <a:rPr lang="en-US" sz="2800" dirty="0" smtClean="0"/>
              <a:t>            primary              </a:t>
            </a:r>
            <a:r>
              <a:rPr lang="en-US" sz="2800" dirty="0" smtClean="0"/>
              <a:t>derived</a:t>
            </a:r>
          </a:p>
          <a:p>
            <a:r>
              <a:rPr lang="en-US" sz="2500" dirty="0" smtClean="0"/>
              <a:t>              (</a:t>
            </a:r>
            <a:r>
              <a:rPr lang="en-US" sz="2500" dirty="0" smtClean="0"/>
              <a:t>Land, Labor) </a:t>
            </a:r>
            <a:r>
              <a:rPr lang="en-US" sz="2500" dirty="0"/>
              <a:t>(Capital, Organization )</a:t>
            </a:r>
            <a:endParaRPr lang="en-US" sz="2500" dirty="0" smtClean="0"/>
          </a:p>
          <a:p>
            <a:endParaRPr lang="en-US" sz="2800" dirty="0" smtClean="0"/>
          </a:p>
          <a:p>
            <a:r>
              <a:rPr lang="en-US" sz="2800" dirty="0" smtClean="0"/>
              <a:t>Labor </a:t>
            </a:r>
            <a:r>
              <a:rPr lang="en-US" sz="2800" dirty="0"/>
              <a:t>acts upon </a:t>
            </a:r>
            <a:r>
              <a:rPr lang="en-US" sz="2800" dirty="0" smtClean="0"/>
              <a:t>Land </a:t>
            </a:r>
            <a:r>
              <a:rPr lang="en-US" sz="2800" dirty="0"/>
              <a:t>to </a:t>
            </a:r>
            <a:r>
              <a:rPr lang="en-US" sz="2800" dirty="0" smtClean="0"/>
              <a:t>produce goods </a:t>
            </a:r>
            <a:r>
              <a:rPr lang="en-US" sz="2800" dirty="0"/>
              <a:t>and services and wealth. These two factors </a:t>
            </a:r>
            <a:r>
              <a:rPr lang="en-US" sz="2800" dirty="0" smtClean="0"/>
              <a:t>are </a:t>
            </a:r>
            <a:r>
              <a:rPr lang="en-US" sz="2800" dirty="0"/>
              <a:t>naturally given and without them no goods can be </a:t>
            </a:r>
            <a:r>
              <a:rPr lang="en-US" sz="2800" dirty="0" smtClean="0"/>
              <a:t>produced</a:t>
            </a:r>
            <a:r>
              <a:rPr lang="en-US" sz="2800" dirty="0"/>
              <a:t>. </a:t>
            </a:r>
            <a:endParaRPr lang="ru-RU" sz="2500" dirty="0">
              <a:solidFill>
                <a:srgbClr val="FF0000"/>
              </a:solidFill>
            </a:endParaRPr>
          </a:p>
        </p:txBody>
      </p:sp>
      <p:cxnSp>
        <p:nvCxnSpPr>
          <p:cNvPr id="6" name="Прямая со стрелкой 5"/>
          <p:cNvCxnSpPr/>
          <p:nvPr/>
        </p:nvCxnSpPr>
        <p:spPr>
          <a:xfrm flipH="1">
            <a:off x="3929058" y="1928802"/>
            <a:ext cx="115212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929322" y="1857364"/>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2252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6172200" cy="1800200"/>
          </a:xfrm>
        </p:spPr>
        <p:txBody>
          <a:bodyPr>
            <a:normAutofit/>
          </a:bodyPr>
          <a:lstStyle/>
          <a:p>
            <a:r>
              <a:rPr lang="en-US" sz="3200" dirty="0"/>
              <a:t>Kinds of factors of production</a:t>
            </a:r>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4" name="Прямоугольник 3"/>
          <p:cNvSpPr/>
          <p:nvPr/>
        </p:nvSpPr>
        <p:spPr>
          <a:xfrm>
            <a:off x="2286000" y="2413338"/>
            <a:ext cx="6030416" cy="4832092"/>
          </a:xfrm>
          <a:prstGeom prst="rect">
            <a:avLst/>
          </a:prstGeom>
        </p:spPr>
        <p:txBody>
          <a:bodyPr wrap="square">
            <a:spAutoFit/>
          </a:bodyPr>
          <a:lstStyle/>
          <a:p>
            <a:r>
              <a:rPr lang="en-US" sz="2800" dirty="0" smtClean="0"/>
              <a:t>Factors </a:t>
            </a:r>
            <a:r>
              <a:rPr lang="en-US" sz="2800" dirty="0"/>
              <a:t>of production </a:t>
            </a:r>
            <a:endParaRPr lang="en-US" sz="2800" dirty="0" smtClean="0"/>
          </a:p>
          <a:p>
            <a:endParaRPr lang="en-US" sz="2800" dirty="0"/>
          </a:p>
          <a:p>
            <a:r>
              <a:rPr lang="en-US" sz="2800" dirty="0" smtClean="0"/>
              <a:t>primary              derived</a:t>
            </a:r>
          </a:p>
          <a:p>
            <a:r>
              <a:rPr lang="en-US" sz="2800" dirty="0"/>
              <a:t>(Land, Labor) (Capital, </a:t>
            </a:r>
            <a:r>
              <a:rPr lang="en-US" sz="2800" dirty="0" smtClean="0"/>
              <a:t>Organization)</a:t>
            </a:r>
            <a:endParaRPr lang="en-US" sz="2800" dirty="0"/>
          </a:p>
          <a:p>
            <a:endParaRPr lang="en-US" sz="2800" dirty="0" smtClean="0"/>
          </a:p>
          <a:p>
            <a:r>
              <a:rPr lang="en-US" sz="2800" dirty="0"/>
              <a:t>Capital and </a:t>
            </a:r>
            <a:r>
              <a:rPr lang="en-US" sz="2800" dirty="0" smtClean="0"/>
              <a:t>organization </a:t>
            </a:r>
            <a:r>
              <a:rPr lang="en-US" sz="2800" dirty="0"/>
              <a:t>are derived from the primary factors of</a:t>
            </a:r>
          </a:p>
          <a:p>
            <a:r>
              <a:rPr lang="en-US" sz="2800" dirty="0" smtClean="0"/>
              <a:t>production. These derived factors </a:t>
            </a:r>
            <a:r>
              <a:rPr lang="en-US" sz="2800" dirty="0"/>
              <a:t>of production, when combined with the primary factors </a:t>
            </a:r>
            <a:r>
              <a:rPr lang="en-US" sz="2800" dirty="0" smtClean="0"/>
              <a:t>of production</a:t>
            </a:r>
            <a:r>
              <a:rPr lang="en-US" sz="2800" dirty="0"/>
              <a:t>, raise total production.</a:t>
            </a:r>
            <a:endParaRPr lang="ru-RU" sz="2500" dirty="0">
              <a:solidFill>
                <a:srgbClr val="FF0000"/>
              </a:solidFill>
            </a:endParaRPr>
          </a:p>
        </p:txBody>
      </p:sp>
      <p:cxnSp>
        <p:nvCxnSpPr>
          <p:cNvPr id="6" name="Прямая со стрелкой 5"/>
          <p:cNvCxnSpPr/>
          <p:nvPr/>
        </p:nvCxnSpPr>
        <p:spPr>
          <a:xfrm flipH="1">
            <a:off x="2627784" y="2780928"/>
            <a:ext cx="115212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932312" y="2780928"/>
            <a:ext cx="11437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5321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0"/>
            <a:ext cx="6172200" cy="1025212"/>
          </a:xfrm>
        </p:spPr>
        <p:txBody>
          <a:bodyPr>
            <a:normAutofit/>
          </a:bodyPr>
          <a:lstStyle/>
          <a:p>
            <a:pPr algn="ctr"/>
            <a:r>
              <a:rPr lang="en-US" sz="6000" dirty="0" smtClean="0"/>
              <a:t>I.  Land</a:t>
            </a:r>
            <a:endParaRPr lang="en-US" sz="6000" dirty="0"/>
          </a:p>
        </p:txBody>
      </p:sp>
      <p:sp>
        <p:nvSpPr>
          <p:cNvPr id="3" name="Подзаголовок 2"/>
          <p:cNvSpPr>
            <a:spLocks noGrp="1"/>
          </p:cNvSpPr>
          <p:nvPr>
            <p:ph type="subTitle" idx="1"/>
          </p:nvPr>
        </p:nvSpPr>
        <p:spPr/>
        <p:txBody>
          <a:bodyPr>
            <a:normAutofit/>
          </a:bodyPr>
          <a:lstStyle/>
          <a:p>
            <a:pPr algn="r"/>
            <a:r>
              <a:rPr lang="en-US" dirty="0" smtClean="0"/>
              <a:t/>
            </a:r>
            <a:br>
              <a:rPr lang="en-US" dirty="0" smtClean="0"/>
            </a:br>
            <a:endParaRPr lang="ru-RU" dirty="0"/>
          </a:p>
        </p:txBody>
      </p:sp>
      <p:sp>
        <p:nvSpPr>
          <p:cNvPr id="5" name="Прямоугольник 4"/>
          <p:cNvSpPr/>
          <p:nvPr/>
        </p:nvSpPr>
        <p:spPr>
          <a:xfrm>
            <a:off x="0" y="1285860"/>
            <a:ext cx="5572164" cy="1815882"/>
          </a:xfrm>
          <a:prstGeom prst="rect">
            <a:avLst/>
          </a:prstGeom>
        </p:spPr>
        <p:txBody>
          <a:bodyPr wrap="square">
            <a:spAutoFit/>
          </a:bodyPr>
          <a:lstStyle/>
          <a:p>
            <a:r>
              <a:rPr lang="en-US" sz="2800" dirty="0" smtClean="0"/>
              <a:t>Land as a factor of production refers to all those natural resources or gifts of nature which are provided free to man (labor). </a:t>
            </a:r>
          </a:p>
        </p:txBody>
      </p:sp>
      <p:pic>
        <p:nvPicPr>
          <p:cNvPr id="6" name="Рисунок 5" descr="iLiE2gph36E.jpg"/>
          <p:cNvPicPr>
            <a:picLocks noChangeAspect="1"/>
          </p:cNvPicPr>
          <p:nvPr/>
        </p:nvPicPr>
        <p:blipFill>
          <a:blip r:embed="rId2"/>
          <a:stretch>
            <a:fillRect/>
          </a:stretch>
        </p:blipFill>
        <p:spPr>
          <a:xfrm>
            <a:off x="0" y="3098126"/>
            <a:ext cx="3571868" cy="3759874"/>
          </a:xfrm>
          <a:prstGeom prst="rect">
            <a:avLst/>
          </a:prstGeom>
        </p:spPr>
      </p:pic>
      <p:pic>
        <p:nvPicPr>
          <p:cNvPr id="7" name="Рисунок 6" descr="space10.jpg"/>
          <p:cNvPicPr>
            <a:picLocks noChangeAspect="1"/>
          </p:cNvPicPr>
          <p:nvPr/>
        </p:nvPicPr>
        <p:blipFill>
          <a:blip r:embed="rId3"/>
          <a:stretch>
            <a:fillRect/>
          </a:stretch>
        </p:blipFill>
        <p:spPr>
          <a:xfrm>
            <a:off x="5715003" y="0"/>
            <a:ext cx="3428997" cy="2571748"/>
          </a:xfrm>
          <a:prstGeom prst="rect">
            <a:avLst/>
          </a:prstGeom>
        </p:spPr>
      </p:pic>
      <p:sp>
        <p:nvSpPr>
          <p:cNvPr id="9" name="Прямоугольник 8"/>
          <p:cNvSpPr/>
          <p:nvPr/>
        </p:nvSpPr>
        <p:spPr>
          <a:xfrm>
            <a:off x="4000496" y="3929066"/>
            <a:ext cx="4572000" cy="1938992"/>
          </a:xfrm>
          <a:prstGeom prst="rect">
            <a:avLst/>
          </a:prstGeom>
        </p:spPr>
        <p:txBody>
          <a:bodyPr wrap="square">
            <a:spAutoFit/>
          </a:bodyPr>
          <a:lstStyle/>
          <a:p>
            <a:endParaRPr lang="en-US" sz="3000" dirty="0" smtClean="0"/>
          </a:p>
          <a:p>
            <a:r>
              <a:rPr lang="en-US" sz="3000" dirty="0" smtClean="0"/>
              <a:t>Thus, ‘Land’ includes all things that are not made by man.</a:t>
            </a:r>
            <a:endParaRPr lang="ru-RU" sz="3000" dirty="0"/>
          </a:p>
        </p:txBody>
      </p:sp>
    </p:spTree>
    <p:extLst>
      <p:ext uri="{BB962C8B-B14F-4D97-AF65-F5344CB8AC3E}">
        <p14:creationId xmlns:p14="http://schemas.microsoft.com/office/powerpoint/2010/main" xmlns="" val="2230990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672</TotalTime>
  <Words>1915</Words>
  <Application>Microsoft Office PowerPoint</Application>
  <PresentationFormat>Экран (4:3)</PresentationFormat>
  <Paragraphs>208</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Эркер</vt:lpstr>
      <vt:lpstr>PRODUCTION</vt:lpstr>
      <vt:lpstr>Meaning of Production</vt:lpstr>
      <vt:lpstr>Reasons of commodity`s utility</vt:lpstr>
      <vt:lpstr>Reasons of commodity`s utility</vt:lpstr>
      <vt:lpstr>Reasons of commodity`s utility</vt:lpstr>
      <vt:lpstr>Reasons of commodity`s utility</vt:lpstr>
      <vt:lpstr>Kinds of factors of production</vt:lpstr>
      <vt:lpstr>Kinds of factors of production</vt:lpstr>
      <vt:lpstr>I.  Land</vt:lpstr>
      <vt:lpstr>I. Land</vt:lpstr>
      <vt:lpstr>II.  Labour</vt:lpstr>
      <vt:lpstr>II.  Labour</vt:lpstr>
      <vt:lpstr>II.  Labour</vt:lpstr>
      <vt:lpstr>Division of Labour</vt:lpstr>
      <vt:lpstr>Merits of Division of Labour</vt:lpstr>
      <vt:lpstr>Demerits of Division of Labour</vt:lpstr>
      <vt:lpstr>III.  Capital</vt:lpstr>
      <vt:lpstr>Forms of Capital</vt:lpstr>
      <vt:lpstr>Characteristics of Physical capital</vt:lpstr>
      <vt:lpstr>Forms of Capital</vt:lpstr>
      <vt:lpstr>Forms of Capital</vt:lpstr>
      <vt:lpstr>Characteristics of capital</vt:lpstr>
      <vt:lpstr>IV.  Organization or entrepreneurship </vt:lpstr>
      <vt:lpstr>Functions of an Entrepreneur</vt:lpstr>
      <vt:lpstr>Functions of an Entrepreneur</vt:lpstr>
      <vt:lpstr>Functions of an Entrepreneur</vt:lpstr>
      <vt:lpstr>Functions of an Entrepreneur</vt:lpstr>
      <vt:lpstr>Functions of an Entrepreneur</vt:lpstr>
      <vt:lpstr>Functions of an Entrepreneur</vt:lpstr>
      <vt:lpstr>Functions of an Entrepreneur</vt:lpstr>
      <vt:lpstr>Economies of Scale</vt:lpstr>
      <vt:lpstr>Internal Economies of Scale</vt:lpstr>
      <vt:lpstr>kinds of internal economies</vt:lpstr>
      <vt:lpstr>kinds of internal economies</vt:lpstr>
      <vt:lpstr>kinds of internal economies</vt:lpstr>
      <vt:lpstr>kinds of internal economies</vt:lpstr>
      <vt:lpstr>kinds of internal economies</vt:lpstr>
      <vt:lpstr>kinds of internal economies</vt:lpstr>
      <vt:lpstr>External economies of scale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Ирина А. Скрипиль</dc:creator>
  <cp:lastModifiedBy>Пользователь Windows</cp:lastModifiedBy>
  <cp:revision>72</cp:revision>
  <cp:lastPrinted>2015-03-23T14:06:16Z</cp:lastPrinted>
  <dcterms:created xsi:type="dcterms:W3CDTF">2015-03-16T13:28:04Z</dcterms:created>
  <dcterms:modified xsi:type="dcterms:W3CDTF">2015-03-27T21:05:46Z</dcterms:modified>
</cp:coreProperties>
</file>