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7"/>
  </p:notesMasterIdLst>
  <p:sldIdLst>
    <p:sldId id="271" r:id="rId2"/>
    <p:sldId id="285" r:id="rId3"/>
    <p:sldId id="446" r:id="rId4"/>
    <p:sldId id="328"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2" autoAdjust="0"/>
    <p:restoredTop sz="94660"/>
  </p:normalViewPr>
  <p:slideViewPr>
    <p:cSldViewPr>
      <p:cViewPr varScale="1">
        <p:scale>
          <a:sx n="110" d="100"/>
          <a:sy n="110" d="100"/>
        </p:scale>
        <p:origin x="-18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E33109-B5F1-447C-B6BD-5473E4BF7A34}" type="datetimeFigureOut">
              <a:rPr lang="ru-RU" smtClean="0"/>
              <a:t>13.04.2015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07E8C6-1988-49F5-A8CA-7036E60FDBDD}" type="slidenum">
              <a:rPr lang="ru-RU" smtClean="0"/>
              <a:t>‹#›</a:t>
            </a:fld>
            <a:endParaRPr lang="ru-RU"/>
          </a:p>
        </p:txBody>
      </p:sp>
    </p:spTree>
    <p:extLst>
      <p:ext uri="{BB962C8B-B14F-4D97-AF65-F5344CB8AC3E}">
        <p14:creationId xmlns:p14="http://schemas.microsoft.com/office/powerpoint/2010/main" val="115312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A07E8C6-1988-49F5-A8CA-7036E60FDBDD}" type="slidenum">
              <a:rPr lang="ru-RU" smtClean="0"/>
              <a:t>1</a:t>
            </a:fld>
            <a:endParaRPr lang="ru-RU"/>
          </a:p>
        </p:txBody>
      </p:sp>
    </p:spTree>
    <p:extLst>
      <p:ext uri="{BB962C8B-B14F-4D97-AF65-F5344CB8AC3E}">
        <p14:creationId xmlns:p14="http://schemas.microsoft.com/office/powerpoint/2010/main" val="97808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88D94B21-692B-4D76-A569-C5E3D9C55C8B}" type="datetimeFigureOut">
              <a:rPr lang="ru-RU" smtClean="0"/>
              <a:t>13.04.2015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2551656-5372-4516-81B4-107C856FBB86}"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8D94B21-692B-4D76-A569-C5E3D9C55C8B}" type="datetimeFigureOut">
              <a:rPr lang="ru-RU" smtClean="0"/>
              <a:t>13.04.2015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51656-5372-4516-81B4-107C856FBB8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8D94B21-692B-4D76-A569-C5E3D9C55C8B}" type="datetimeFigureOut">
              <a:rPr lang="ru-RU" smtClean="0"/>
              <a:t>13.04.2015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51656-5372-4516-81B4-107C856FBB8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88D94B21-692B-4D76-A569-C5E3D9C55C8B}" type="datetimeFigureOut">
              <a:rPr lang="ru-RU" smtClean="0"/>
              <a:t>13.04.2015</a:t>
            </a:fld>
            <a:endParaRPr lang="ru-RU"/>
          </a:p>
        </p:txBody>
      </p:sp>
      <p:sp>
        <p:nvSpPr>
          <p:cNvPr id="9" name="Номер слайда 8"/>
          <p:cNvSpPr>
            <a:spLocks noGrp="1"/>
          </p:cNvSpPr>
          <p:nvPr>
            <p:ph type="sldNum" sz="quarter" idx="15"/>
          </p:nvPr>
        </p:nvSpPr>
        <p:spPr/>
        <p:txBody>
          <a:bodyPr rtlCol="0"/>
          <a:lstStyle/>
          <a:p>
            <a:fld id="{F2551656-5372-4516-81B4-107C856FBB86}"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88D94B21-692B-4D76-A569-C5E3D9C55C8B}" type="datetimeFigureOut">
              <a:rPr lang="ru-RU" smtClean="0"/>
              <a:t>13.04.2015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2551656-5372-4516-81B4-107C856FBB8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8D94B21-692B-4D76-A569-C5E3D9C55C8B}" type="datetimeFigureOut">
              <a:rPr lang="ru-RU" smtClean="0"/>
              <a:t>13.04.2015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551656-5372-4516-81B4-107C856FBB86}"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88D94B21-692B-4D76-A569-C5E3D9C55C8B}" type="datetimeFigureOut">
              <a:rPr lang="ru-RU" smtClean="0"/>
              <a:t>13.04.2015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551656-5372-4516-81B4-107C856FBB86}"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88D94B21-692B-4D76-A569-C5E3D9C55C8B}" type="datetimeFigureOut">
              <a:rPr lang="ru-RU" smtClean="0"/>
              <a:t>13.04.2015</a:t>
            </a:fld>
            <a:endParaRPr lang="ru-RU"/>
          </a:p>
        </p:txBody>
      </p:sp>
      <p:sp>
        <p:nvSpPr>
          <p:cNvPr id="7" name="Номер слайда 6"/>
          <p:cNvSpPr>
            <a:spLocks noGrp="1"/>
          </p:cNvSpPr>
          <p:nvPr>
            <p:ph type="sldNum" sz="quarter" idx="11"/>
          </p:nvPr>
        </p:nvSpPr>
        <p:spPr/>
        <p:txBody>
          <a:bodyPr rtlCol="0"/>
          <a:lstStyle/>
          <a:p>
            <a:fld id="{F2551656-5372-4516-81B4-107C856FBB86}"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D94B21-692B-4D76-A569-C5E3D9C55C8B}" type="datetimeFigureOut">
              <a:rPr lang="ru-RU" smtClean="0"/>
              <a:t>13.04.2015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551656-5372-4516-81B4-107C856FBB8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88D94B21-692B-4D76-A569-C5E3D9C55C8B}" type="datetimeFigureOut">
              <a:rPr lang="ru-RU" smtClean="0"/>
              <a:t>13.04.2015</a:t>
            </a:fld>
            <a:endParaRPr lang="ru-RU"/>
          </a:p>
        </p:txBody>
      </p:sp>
      <p:sp>
        <p:nvSpPr>
          <p:cNvPr id="22" name="Номер слайда 21"/>
          <p:cNvSpPr>
            <a:spLocks noGrp="1"/>
          </p:cNvSpPr>
          <p:nvPr>
            <p:ph type="sldNum" sz="quarter" idx="15"/>
          </p:nvPr>
        </p:nvSpPr>
        <p:spPr/>
        <p:txBody>
          <a:bodyPr rtlCol="0"/>
          <a:lstStyle/>
          <a:p>
            <a:fld id="{F2551656-5372-4516-81B4-107C856FBB86}"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88D94B21-692B-4D76-A569-C5E3D9C55C8B}" type="datetimeFigureOut">
              <a:rPr lang="ru-RU" smtClean="0"/>
              <a:t>13.04.2015</a:t>
            </a:fld>
            <a:endParaRPr lang="ru-RU"/>
          </a:p>
        </p:txBody>
      </p:sp>
      <p:sp>
        <p:nvSpPr>
          <p:cNvPr id="18" name="Номер слайда 17"/>
          <p:cNvSpPr>
            <a:spLocks noGrp="1"/>
          </p:cNvSpPr>
          <p:nvPr>
            <p:ph type="sldNum" sz="quarter" idx="11"/>
          </p:nvPr>
        </p:nvSpPr>
        <p:spPr/>
        <p:txBody>
          <a:bodyPr rtlCol="0"/>
          <a:lstStyle/>
          <a:p>
            <a:fld id="{F2551656-5372-4516-81B4-107C856FBB86}"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8D94B21-692B-4D76-A569-C5E3D9C55C8B}" type="datetimeFigureOut">
              <a:rPr lang="ru-RU" smtClean="0"/>
              <a:t>13.04.2015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2551656-5372-4516-81B4-107C856FBB8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ank-rf.ru/articles/img/b9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404664"/>
            <a:ext cx="8831492" cy="645333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11560" y="116632"/>
            <a:ext cx="7800000"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dirty="0"/>
              <a:t>Monetary Policy</a:t>
            </a:r>
            <a:endPar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8731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7784" y="1124744"/>
            <a:ext cx="6192688" cy="2246769"/>
          </a:xfrm>
          <a:prstGeom prst="rect">
            <a:avLst/>
          </a:prstGeom>
        </p:spPr>
        <p:txBody>
          <a:bodyPr wrap="square">
            <a:spAutoFit/>
          </a:bodyPr>
          <a:lstStyle/>
          <a:p>
            <a:r>
              <a:rPr lang="en-US" sz="2800" dirty="0" smtClean="0"/>
              <a:t>The Central </a:t>
            </a:r>
            <a:r>
              <a:rPr lang="en-US" sz="2800" dirty="0"/>
              <a:t>bank of </a:t>
            </a:r>
            <a:r>
              <a:rPr lang="en-US" sz="2800" dirty="0" smtClean="0"/>
              <a:t>each</a:t>
            </a:r>
            <a:endParaRPr lang="en-US" sz="2800" dirty="0"/>
          </a:p>
          <a:p>
            <a:r>
              <a:rPr lang="en-US" sz="2800" dirty="0" smtClean="0"/>
              <a:t>country manages </a:t>
            </a:r>
            <a:r>
              <a:rPr lang="en-US" sz="2800" dirty="0"/>
              <a:t>the monetary system of </a:t>
            </a:r>
            <a:r>
              <a:rPr lang="en-US" sz="2800" dirty="0" smtClean="0"/>
              <a:t>country</a:t>
            </a:r>
            <a:r>
              <a:rPr lang="en-US" sz="2800" dirty="0"/>
              <a:t>. It has classified</a:t>
            </a:r>
          </a:p>
          <a:p>
            <a:r>
              <a:rPr lang="en-US" sz="2800" dirty="0"/>
              <a:t>the money supply of </a:t>
            </a:r>
            <a:r>
              <a:rPr lang="en-US" sz="2800" dirty="0" smtClean="0"/>
              <a:t>country </a:t>
            </a:r>
            <a:r>
              <a:rPr lang="en-US" sz="2800" dirty="0"/>
              <a:t>into four components.</a:t>
            </a:r>
            <a:endParaRPr lang="ru-RU" sz="2500" dirty="0">
              <a:solidFill>
                <a:srgbClr val="FF0000"/>
              </a:solidFill>
            </a:endParaRPr>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2800" dirty="0" smtClean="0"/>
              <a:t>Money Supply</a:t>
            </a:r>
            <a:endParaRPr lang="en-US" sz="3200" dirty="0"/>
          </a:p>
        </p:txBody>
      </p:sp>
      <p:pic>
        <p:nvPicPr>
          <p:cNvPr id="8194" name="Picture 2" descr="http://www.usebanking.com/wp-content/uploads/2011/10/Central-Bank-and-Tru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80728"/>
            <a:ext cx="238125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telegraph.co.uk/multimedia/archive/01770/euro_1770227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417588"/>
            <a:ext cx="5348414" cy="334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89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7784" y="1124744"/>
            <a:ext cx="6192688" cy="5647700"/>
          </a:xfrm>
          <a:prstGeom prst="rect">
            <a:avLst/>
          </a:prstGeom>
        </p:spPr>
        <p:txBody>
          <a:bodyPr wrap="square">
            <a:spAutoFit/>
          </a:bodyPr>
          <a:lstStyle/>
          <a:p>
            <a:r>
              <a:rPr lang="en-US" sz="2800" b="1" dirty="0">
                <a:effectLst>
                  <a:outerShdw blurRad="38100" dist="38100" dir="2700000" algn="tl">
                    <a:srgbClr val="000000">
                      <a:alpha val="43137"/>
                    </a:srgbClr>
                  </a:outerShdw>
                </a:effectLst>
              </a:rPr>
              <a:t>M</a:t>
            </a:r>
            <a:r>
              <a:rPr lang="en-US" sz="1600" b="1" dirty="0">
                <a:effectLst>
                  <a:outerShdw blurRad="38100" dist="38100" dir="2700000" algn="tl">
                    <a:srgbClr val="000000">
                      <a:alpha val="43137"/>
                    </a:srgbClr>
                  </a:outerShdw>
                </a:effectLst>
              </a:rPr>
              <a:t>1</a:t>
            </a:r>
            <a:r>
              <a:rPr lang="en-US" sz="2800" dirty="0"/>
              <a:t> = Currency with the public. It includes coins and currency notes</a:t>
            </a:r>
          </a:p>
          <a:p>
            <a:r>
              <a:rPr lang="en-US" sz="2800" dirty="0"/>
              <a:t>+ </a:t>
            </a:r>
            <a:r>
              <a:rPr lang="en-US" sz="2800" dirty="0"/>
              <a:t>demand deposits of the public. </a:t>
            </a:r>
            <a:endParaRPr lang="en-US" sz="2800" dirty="0"/>
          </a:p>
          <a:p>
            <a:r>
              <a:rPr lang="en-US" sz="2800" dirty="0"/>
              <a:t>M</a:t>
            </a:r>
            <a:r>
              <a:rPr lang="en-US" sz="1600" dirty="0"/>
              <a:t>1</a:t>
            </a:r>
            <a:r>
              <a:rPr lang="en-US" sz="2800" dirty="0"/>
              <a:t> </a:t>
            </a:r>
            <a:r>
              <a:rPr lang="en-US" sz="2800" dirty="0"/>
              <a:t>is also known as </a:t>
            </a:r>
            <a:r>
              <a:rPr lang="en-US" sz="2800" dirty="0"/>
              <a:t>narrow money;</a:t>
            </a:r>
          </a:p>
          <a:p>
            <a:r>
              <a:rPr lang="en-US" sz="2800" b="1" dirty="0">
                <a:effectLst>
                  <a:outerShdw blurRad="38100" dist="38100" dir="2700000" algn="tl">
                    <a:srgbClr val="000000">
                      <a:alpha val="43137"/>
                    </a:srgbClr>
                  </a:outerShdw>
                </a:effectLst>
              </a:rPr>
              <a:t>M</a:t>
            </a:r>
            <a:r>
              <a:rPr lang="en-US" sz="1600" b="1" dirty="0">
                <a:effectLst>
                  <a:outerShdw blurRad="38100" dist="38100" dir="2700000" algn="tl">
                    <a:srgbClr val="000000">
                      <a:alpha val="43137"/>
                    </a:srgbClr>
                  </a:outerShdw>
                </a:effectLst>
              </a:rPr>
              <a:t>2</a:t>
            </a:r>
            <a:r>
              <a:rPr lang="en-US" sz="2800" dirty="0"/>
              <a:t> = M1 + post office savings </a:t>
            </a:r>
            <a:r>
              <a:rPr lang="en-US" sz="2800" dirty="0"/>
              <a:t>deposits;</a:t>
            </a:r>
          </a:p>
          <a:p>
            <a:r>
              <a:rPr lang="en-US" sz="2800" b="1" dirty="0">
                <a:effectLst>
                  <a:outerShdw blurRad="38100" dist="38100" dir="2700000" algn="tl">
                    <a:srgbClr val="000000">
                      <a:alpha val="43137"/>
                    </a:srgbClr>
                  </a:outerShdw>
                </a:effectLst>
              </a:rPr>
              <a:t>M</a:t>
            </a:r>
            <a:r>
              <a:rPr lang="en-US" sz="1600" b="1" dirty="0">
                <a:effectLst>
                  <a:outerShdw blurRad="38100" dist="38100" dir="2700000" algn="tl">
                    <a:srgbClr val="000000">
                      <a:alpha val="43137"/>
                    </a:srgbClr>
                  </a:outerShdw>
                </a:effectLst>
              </a:rPr>
              <a:t>3</a:t>
            </a:r>
            <a:r>
              <a:rPr lang="en-US" sz="2800" dirty="0"/>
              <a:t> = M1 + Time deposits of the public with the banks.</a:t>
            </a:r>
          </a:p>
          <a:p>
            <a:r>
              <a:rPr lang="en-US" sz="2800" dirty="0"/>
              <a:t>M</a:t>
            </a:r>
            <a:r>
              <a:rPr lang="en-US" sz="1600" dirty="0"/>
              <a:t>3</a:t>
            </a:r>
            <a:r>
              <a:rPr lang="en-US" sz="2800" dirty="0"/>
              <a:t> </a:t>
            </a:r>
            <a:r>
              <a:rPr lang="en-US" sz="2800" dirty="0"/>
              <a:t>is also known as broad </a:t>
            </a:r>
            <a:r>
              <a:rPr lang="en-US" sz="2800" dirty="0"/>
              <a:t>money;</a:t>
            </a:r>
          </a:p>
          <a:p>
            <a:r>
              <a:rPr lang="en-US" sz="2800" b="1" dirty="0">
                <a:effectLst>
                  <a:outerShdw blurRad="38100" dist="38100" dir="2700000" algn="tl">
                    <a:srgbClr val="000000">
                      <a:alpha val="43137"/>
                    </a:srgbClr>
                  </a:outerShdw>
                </a:effectLst>
              </a:rPr>
              <a:t>M</a:t>
            </a:r>
            <a:r>
              <a:rPr lang="en-US" b="1" dirty="0">
                <a:effectLst>
                  <a:outerShdw blurRad="38100" dist="38100" dir="2700000" algn="tl">
                    <a:srgbClr val="000000">
                      <a:alpha val="43137"/>
                    </a:srgbClr>
                  </a:outerShdw>
                </a:effectLst>
              </a:rPr>
              <a:t>4</a:t>
            </a:r>
            <a:r>
              <a:rPr lang="en-US" sz="2800" dirty="0"/>
              <a:t> = M3 + total post office deposits.</a:t>
            </a:r>
            <a:endParaRPr lang="ru-RU" sz="2800" dirty="0"/>
          </a:p>
          <a:p>
            <a:endParaRPr lang="ru-RU" sz="2800" dirty="0"/>
          </a:p>
          <a:p>
            <a:endParaRPr lang="ru-RU" sz="2800" dirty="0"/>
          </a:p>
          <a:p>
            <a:endParaRPr lang="ru-RU" sz="2500" dirty="0">
              <a:solidFill>
                <a:srgbClr val="FF0000"/>
              </a:solidFill>
            </a:endParaRPr>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2800" dirty="0" smtClean="0"/>
              <a:t>Money Supply</a:t>
            </a:r>
            <a:endParaRPr lang="en-US" sz="3200" dirty="0"/>
          </a:p>
        </p:txBody>
      </p:sp>
      <p:pic>
        <p:nvPicPr>
          <p:cNvPr id="9218" name="Picture 2" descr="http://en.tengrinews.kz/userdata/news_en/2013/news_21302/photo_308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924461"/>
            <a:ext cx="2520280" cy="284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981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7784" y="1124744"/>
            <a:ext cx="6192688" cy="2246769"/>
          </a:xfrm>
          <a:prstGeom prst="rect">
            <a:avLst/>
          </a:prstGeom>
        </p:spPr>
        <p:txBody>
          <a:bodyPr wrap="square">
            <a:spAutoFit/>
          </a:bodyPr>
          <a:lstStyle/>
          <a:p>
            <a:r>
              <a:rPr lang="en-US" sz="2800" b="1" dirty="0"/>
              <a:t>Reserve Money </a:t>
            </a:r>
            <a:r>
              <a:rPr lang="en-US" sz="2800" dirty="0"/>
              <a:t>(RM) may be considered as Government money.</a:t>
            </a:r>
          </a:p>
          <a:p>
            <a:endParaRPr lang="en-US" sz="2800" dirty="0" smtClean="0"/>
          </a:p>
          <a:p>
            <a:r>
              <a:rPr lang="en-US" sz="2800" dirty="0" smtClean="0"/>
              <a:t>Reserve </a:t>
            </a:r>
            <a:r>
              <a:rPr lang="en-US" sz="2800" dirty="0"/>
              <a:t>money is the cash held by the public and </a:t>
            </a:r>
            <a:r>
              <a:rPr lang="en-US" sz="2800" dirty="0" smtClean="0"/>
              <a:t>the  banks</a:t>
            </a:r>
            <a:endParaRPr lang="ru-RU" sz="2500" dirty="0">
              <a:solidFill>
                <a:srgbClr val="FF0000"/>
              </a:solidFill>
            </a:endParaRPr>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2800" dirty="0"/>
              <a:t>Reserve Money</a:t>
            </a:r>
            <a:endParaRPr lang="en-US" sz="3200" dirty="0"/>
          </a:p>
        </p:txBody>
      </p:sp>
      <p:pic>
        <p:nvPicPr>
          <p:cNvPr id="10242" name="Picture 2" descr="http://www.hudoznikov.ru/uploads/posts/2013-11/138548003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933056"/>
            <a:ext cx="43815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okreditah.org/uploads/posts/2011-11/1320773573_gosudarstvennye-kredity-dlya-biznes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645024"/>
            <a:ext cx="3744416" cy="301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248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95736" y="1124744"/>
            <a:ext cx="6624736" cy="3108543"/>
          </a:xfrm>
          <a:prstGeom prst="rect">
            <a:avLst/>
          </a:prstGeom>
        </p:spPr>
        <p:txBody>
          <a:bodyPr wrap="square">
            <a:spAutoFit/>
          </a:bodyPr>
          <a:lstStyle/>
          <a:p>
            <a:r>
              <a:rPr lang="en-US" sz="2800" dirty="0"/>
              <a:t>It is composed of</a:t>
            </a:r>
          </a:p>
          <a:p>
            <a:r>
              <a:rPr lang="en-US" sz="2800" b="1" dirty="0">
                <a:effectLst>
                  <a:outerShdw blurRad="38100" dist="38100" dir="2700000" algn="tl">
                    <a:srgbClr val="000000">
                      <a:alpha val="43137"/>
                    </a:srgbClr>
                  </a:outerShdw>
                </a:effectLst>
              </a:rPr>
              <a:t>C</a:t>
            </a:r>
            <a:r>
              <a:rPr lang="en-US" sz="2800" dirty="0"/>
              <a:t> = currency with the public in circulation</a:t>
            </a:r>
          </a:p>
          <a:p>
            <a:r>
              <a:rPr lang="en-US" sz="2800" b="1" dirty="0">
                <a:effectLst>
                  <a:outerShdw blurRad="38100" dist="38100" dir="2700000" algn="tl">
                    <a:srgbClr val="000000">
                      <a:alpha val="43137"/>
                    </a:srgbClr>
                  </a:outerShdw>
                </a:effectLst>
              </a:rPr>
              <a:t>OD</a:t>
            </a:r>
            <a:r>
              <a:rPr lang="en-US" sz="2800" dirty="0"/>
              <a:t> = other deposits of the public </a:t>
            </a:r>
            <a:r>
              <a:rPr lang="en-US" sz="2800" b="1" dirty="0">
                <a:effectLst>
                  <a:outerShdw blurRad="38100" dist="38100" dir="2700000" algn="tl">
                    <a:srgbClr val="000000">
                      <a:alpha val="43137"/>
                    </a:srgbClr>
                  </a:outerShdw>
                </a:effectLst>
              </a:rPr>
              <a:t>CR</a:t>
            </a:r>
            <a:r>
              <a:rPr lang="en-US" sz="2800" dirty="0" smtClean="0"/>
              <a:t> </a:t>
            </a:r>
            <a:r>
              <a:rPr lang="en-US" sz="2800" dirty="0"/>
              <a:t>= cash reserves of banks. </a:t>
            </a:r>
            <a:endParaRPr lang="en-US" sz="2800" dirty="0" smtClean="0"/>
          </a:p>
          <a:p>
            <a:endParaRPr lang="en-US" sz="2800" dirty="0">
              <a:solidFill>
                <a:srgbClr val="FF0000"/>
              </a:solidFill>
            </a:endParaRPr>
          </a:p>
          <a:p>
            <a:r>
              <a:rPr lang="en-US" sz="2800" b="1" dirty="0">
                <a:effectLst>
                  <a:outerShdw blurRad="38100" dist="38100" dir="2700000" algn="tl">
                    <a:srgbClr val="000000">
                      <a:alpha val="43137"/>
                    </a:srgbClr>
                  </a:outerShdw>
                </a:effectLst>
              </a:rPr>
              <a:t>Reserve Money (RM) = C+ OD + CR</a:t>
            </a:r>
            <a:endParaRPr lang="ru-RU" sz="2500" b="1" dirty="0">
              <a:solidFill>
                <a:srgbClr val="FF0000"/>
              </a:solidFill>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2800" dirty="0"/>
              <a:t>Reserve Money</a:t>
            </a:r>
            <a:endParaRPr lang="en-US" sz="3200" dirty="0"/>
          </a:p>
        </p:txBody>
      </p:sp>
      <p:pic>
        <p:nvPicPr>
          <p:cNvPr id="11266" name="Picture 2" descr="http://vlasti.net/ext/thumbnails/news102012/151069/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236270"/>
            <a:ext cx="3312368" cy="248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847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1124744"/>
            <a:ext cx="6768752" cy="4832092"/>
          </a:xfrm>
          <a:prstGeom prst="rect">
            <a:avLst/>
          </a:prstGeom>
        </p:spPr>
        <p:txBody>
          <a:bodyPr wrap="square">
            <a:spAutoFit/>
          </a:bodyPr>
          <a:lstStyle/>
          <a:p>
            <a:r>
              <a:rPr lang="en-US" sz="2800" dirty="0"/>
              <a:t>The </a:t>
            </a:r>
            <a:r>
              <a:rPr lang="en-US" sz="2800" b="1" dirty="0"/>
              <a:t>basic goals </a:t>
            </a:r>
            <a:r>
              <a:rPr lang="en-US" sz="2800" dirty="0"/>
              <a:t>of macroeconomic policy in most of the countries </a:t>
            </a:r>
            <a:r>
              <a:rPr lang="en-US" sz="2800" b="1" dirty="0"/>
              <a:t>are</a:t>
            </a:r>
            <a:r>
              <a:rPr lang="en-US" sz="2800" dirty="0"/>
              <a:t> </a:t>
            </a:r>
            <a:endParaRPr lang="en-US" sz="2800" dirty="0" smtClean="0"/>
          </a:p>
          <a:p>
            <a:r>
              <a:rPr lang="en-US" sz="2800" dirty="0" smtClean="0"/>
              <a:t>- full </a:t>
            </a:r>
            <a:r>
              <a:rPr lang="en-US" sz="2800" dirty="0"/>
              <a:t>employment, </a:t>
            </a:r>
            <a:endParaRPr lang="en-US" sz="2800" dirty="0" smtClean="0"/>
          </a:p>
          <a:p>
            <a:r>
              <a:rPr lang="en-US" sz="2800" dirty="0" smtClean="0"/>
              <a:t>- price </a:t>
            </a:r>
            <a:r>
              <a:rPr lang="en-US" sz="2800" dirty="0"/>
              <a:t>stability, </a:t>
            </a:r>
            <a:endParaRPr lang="en-US" sz="2800" dirty="0" smtClean="0"/>
          </a:p>
          <a:p>
            <a:r>
              <a:rPr lang="en-US" sz="2800" dirty="0" smtClean="0"/>
              <a:t>- rapid </a:t>
            </a:r>
            <a:r>
              <a:rPr lang="en-US" sz="2800" dirty="0"/>
              <a:t>economic growth, </a:t>
            </a:r>
            <a:endParaRPr lang="en-US" sz="2800" dirty="0" smtClean="0"/>
          </a:p>
          <a:p>
            <a:r>
              <a:rPr lang="en-US" sz="2800" dirty="0" smtClean="0"/>
              <a:t>- balance </a:t>
            </a:r>
            <a:r>
              <a:rPr lang="en-US" sz="2800" dirty="0"/>
              <a:t>of payments equilibrium </a:t>
            </a:r>
            <a:endParaRPr lang="en-US" sz="2800" dirty="0" smtClean="0"/>
          </a:p>
          <a:p>
            <a:r>
              <a:rPr lang="en-US" sz="2800" dirty="0" smtClean="0"/>
              <a:t>- economic </a:t>
            </a:r>
            <a:r>
              <a:rPr lang="en-US" sz="2800" dirty="0"/>
              <a:t>justice. </a:t>
            </a:r>
            <a:endParaRPr lang="en-US" sz="2800" dirty="0" smtClean="0"/>
          </a:p>
          <a:p>
            <a:r>
              <a:rPr lang="en-US" sz="2800" dirty="0" smtClean="0"/>
              <a:t>Economic </a:t>
            </a:r>
            <a:r>
              <a:rPr lang="en-US" sz="2800" dirty="0"/>
              <a:t>justice refers to equitable distribution of income. The </a:t>
            </a:r>
            <a:r>
              <a:rPr lang="en-US" sz="2800" dirty="0" smtClean="0"/>
              <a:t>government </a:t>
            </a:r>
            <a:r>
              <a:rPr lang="en-US" sz="2800" dirty="0"/>
              <a:t>tries to achieve the goals through macroeconomic policy. </a:t>
            </a:r>
            <a:endParaRPr lang="ru-RU" sz="2500" b="1" dirty="0">
              <a:solidFill>
                <a:srgbClr val="FF0000"/>
              </a:solidFill>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Monetary Policy</a:t>
            </a:r>
            <a:endParaRPr lang="en-US" sz="3200" dirty="0"/>
          </a:p>
        </p:txBody>
      </p:sp>
    </p:spTree>
    <p:extLst>
      <p:ext uri="{BB962C8B-B14F-4D97-AF65-F5344CB8AC3E}">
        <p14:creationId xmlns:p14="http://schemas.microsoft.com/office/powerpoint/2010/main" val="1858091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1124744"/>
            <a:ext cx="6768752" cy="3108543"/>
          </a:xfrm>
          <a:prstGeom prst="rect">
            <a:avLst/>
          </a:prstGeom>
        </p:spPr>
        <p:txBody>
          <a:bodyPr wrap="square">
            <a:spAutoFit/>
          </a:bodyPr>
          <a:lstStyle/>
          <a:p>
            <a:r>
              <a:rPr lang="en-US" sz="2800" dirty="0" smtClean="0"/>
              <a:t>Roughly </a:t>
            </a:r>
            <a:r>
              <a:rPr lang="en-US" sz="2800" dirty="0"/>
              <a:t>we may say that monetary policy is credit control policy.</a:t>
            </a:r>
          </a:p>
          <a:p>
            <a:r>
              <a:rPr lang="en-US" sz="2800" dirty="0"/>
              <a:t>The instruments of credit control can be broadly divided into :</a:t>
            </a:r>
          </a:p>
          <a:p>
            <a:pPr marL="514350" indent="-514350">
              <a:buAutoNum type="arabicParenBoth"/>
            </a:pPr>
            <a:r>
              <a:rPr lang="en-US" sz="2800" dirty="0" smtClean="0"/>
              <a:t>Quantitative </a:t>
            </a:r>
            <a:r>
              <a:rPr lang="en-US" sz="2800" dirty="0"/>
              <a:t>credit control </a:t>
            </a:r>
            <a:r>
              <a:rPr lang="en-US" sz="2800" dirty="0" smtClean="0"/>
              <a:t>measures; </a:t>
            </a:r>
          </a:p>
          <a:p>
            <a:pPr marL="514350" indent="-514350">
              <a:buAutoNum type="arabicParenBoth"/>
            </a:pPr>
            <a:r>
              <a:rPr lang="en-US" sz="2800" dirty="0" smtClean="0"/>
              <a:t>Selective </a:t>
            </a:r>
            <a:r>
              <a:rPr lang="en-US" sz="2800" dirty="0"/>
              <a:t>credit control measures.</a:t>
            </a:r>
            <a:endParaRPr lang="ru-RU" sz="2500" b="1" dirty="0">
              <a:solidFill>
                <a:srgbClr val="FF0000"/>
              </a:solidFill>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Instruments of Monetary Policy</a:t>
            </a:r>
            <a:endParaRPr lang="en-US" sz="2400" dirty="0"/>
          </a:p>
        </p:txBody>
      </p:sp>
      <p:pic>
        <p:nvPicPr>
          <p:cNvPr id="12290" name="Picture 2" descr="http://apiural.ru/UserFiles/image/newsmain/0/6/53/65369_nor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09120"/>
            <a:ext cx="247650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69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1124744"/>
            <a:ext cx="6768752" cy="3400931"/>
          </a:xfrm>
          <a:prstGeom prst="rect">
            <a:avLst/>
          </a:prstGeom>
        </p:spPr>
        <p:txBody>
          <a:bodyPr wrap="square">
            <a:spAutoFit/>
          </a:bodyPr>
          <a:lstStyle/>
          <a:p>
            <a:r>
              <a:rPr lang="en-US" sz="2800" dirty="0"/>
              <a:t>Quantitative credit control instruments include bank rate policy, variation of cash reserve ratios and open market operations</a:t>
            </a:r>
            <a:r>
              <a:rPr lang="en-US" sz="2800" dirty="0" smtClean="0"/>
              <a:t>.</a:t>
            </a:r>
          </a:p>
          <a:p>
            <a:endParaRPr lang="en-US" sz="2800" b="1" dirty="0">
              <a:solidFill>
                <a:srgbClr val="FF0000"/>
              </a:solidFill>
              <a:effectLst>
                <a:outerShdw blurRad="38100" dist="38100" dir="2700000" algn="tl">
                  <a:srgbClr val="000000">
                    <a:alpha val="43137"/>
                  </a:srgbClr>
                </a:outerShdw>
              </a:effectLst>
            </a:endParaRPr>
          </a:p>
          <a:p>
            <a:r>
              <a:rPr lang="en-US" sz="2500" dirty="0">
                <a:effectLst>
                  <a:outerShdw blurRad="38100" dist="38100" dir="2700000" algn="tl">
                    <a:srgbClr val="000000">
                      <a:alpha val="43137"/>
                    </a:srgbClr>
                  </a:outerShdw>
                </a:effectLst>
              </a:rPr>
              <a:t>1. Bank Rate : The Bank rate is the minimum rate at which the central bank of a country will lend money to all other banks. </a:t>
            </a:r>
            <a:endParaRPr lang="ru-RU" sz="2500" dirty="0">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Instruments of Monetary Policy</a:t>
            </a:r>
            <a:endParaRPr lang="en-US" sz="2400" dirty="0"/>
          </a:p>
        </p:txBody>
      </p:sp>
      <p:pic>
        <p:nvPicPr>
          <p:cNvPr id="13314" name="Picture 2" descr="http://studyfinance.ru/images/alchemyst/img/28092013/kred_poli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511920"/>
            <a:ext cx="2976266" cy="223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74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1124744"/>
            <a:ext cx="6768752" cy="2246769"/>
          </a:xfrm>
          <a:prstGeom prst="rect">
            <a:avLst/>
          </a:prstGeom>
        </p:spPr>
        <p:txBody>
          <a:bodyPr wrap="square">
            <a:spAutoFit/>
          </a:bodyPr>
          <a:lstStyle/>
          <a:p>
            <a:r>
              <a:rPr lang="en-US" sz="2800" dirty="0"/>
              <a:t>Suppose, there </a:t>
            </a:r>
            <a:r>
              <a:rPr lang="en-US" sz="2800" dirty="0" smtClean="0"/>
              <a:t>is too </a:t>
            </a:r>
            <a:r>
              <a:rPr lang="en-US" sz="2800" dirty="0"/>
              <a:t>much of money in circulation. Then the central bank should </a:t>
            </a:r>
            <a:r>
              <a:rPr lang="en-US" sz="2800" dirty="0" smtClean="0"/>
              <a:t>take some </a:t>
            </a:r>
            <a:r>
              <a:rPr lang="en-US" sz="2800" dirty="0"/>
              <a:t>money out of circulation. It can do it by increasing the bank rate</a:t>
            </a:r>
            <a:r>
              <a:rPr lang="en-US" sz="2800" dirty="0" smtClean="0"/>
              <a:t>.</a:t>
            </a:r>
            <a:endParaRPr lang="en-US" sz="2800" dirty="0"/>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Instruments of Monetary Policy</a:t>
            </a:r>
            <a:endParaRPr lang="en-US" sz="2400" dirty="0"/>
          </a:p>
        </p:txBody>
      </p:sp>
      <p:pic>
        <p:nvPicPr>
          <p:cNvPr id="14338" name="Picture 2" descr="http://novostimo.ru/sites/default/files/1312902503_aaf9501e5f0b10a1ae003e24f00b93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437874"/>
            <a:ext cx="5064497" cy="336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368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1124744"/>
            <a:ext cx="6768752" cy="3970318"/>
          </a:xfrm>
          <a:prstGeom prst="rect">
            <a:avLst/>
          </a:prstGeom>
        </p:spPr>
        <p:txBody>
          <a:bodyPr wrap="square">
            <a:spAutoFit/>
          </a:bodyPr>
          <a:lstStyle/>
          <a:p>
            <a:r>
              <a:rPr lang="en-US" sz="2800" dirty="0" smtClean="0"/>
              <a:t>When </a:t>
            </a:r>
            <a:r>
              <a:rPr lang="en-US" sz="2800" dirty="0"/>
              <a:t>the bank rate goes up, the rates charged by other banks go up.</a:t>
            </a:r>
          </a:p>
          <a:p>
            <a:r>
              <a:rPr lang="en-US" sz="2800" dirty="0"/>
              <a:t>The belief is that if the rate of interest goes up, businessmen will be</a:t>
            </a:r>
          </a:p>
          <a:p>
            <a:r>
              <a:rPr lang="en-US" sz="2800" dirty="0"/>
              <a:t>discouraged to borrow more money and producers will borrow </a:t>
            </a:r>
            <a:r>
              <a:rPr lang="en-US" sz="2800" dirty="0" smtClean="0"/>
              <a:t>less money </a:t>
            </a:r>
            <a:r>
              <a:rPr lang="en-US" sz="2800" dirty="0"/>
              <a:t>for investment. Generally, to control inflation, the central </a:t>
            </a:r>
            <a:r>
              <a:rPr lang="en-US" sz="2800" dirty="0" smtClean="0"/>
              <a:t>bank will </a:t>
            </a:r>
            <a:r>
              <a:rPr lang="en-US" sz="2800" dirty="0"/>
              <a:t>increase the bank rate.</a:t>
            </a:r>
            <a:endParaRPr lang="ru-RU" sz="2500" dirty="0">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Instruments of Monetary Policy</a:t>
            </a:r>
            <a:endParaRPr lang="en-US" sz="2400" dirty="0"/>
          </a:p>
        </p:txBody>
      </p:sp>
    </p:spTree>
    <p:extLst>
      <p:ext uri="{BB962C8B-B14F-4D97-AF65-F5344CB8AC3E}">
        <p14:creationId xmlns:p14="http://schemas.microsoft.com/office/powerpoint/2010/main" val="4068233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1124744"/>
            <a:ext cx="6768752" cy="3970318"/>
          </a:xfrm>
          <a:prstGeom prst="rect">
            <a:avLst/>
          </a:prstGeom>
        </p:spPr>
        <p:txBody>
          <a:bodyPr wrap="square">
            <a:spAutoFit/>
          </a:bodyPr>
          <a:lstStyle/>
          <a:p>
            <a:r>
              <a:rPr lang="en-US" sz="2500" dirty="0">
                <a:effectLst>
                  <a:outerShdw blurRad="38100" dist="38100" dir="2700000" algn="tl">
                    <a:srgbClr val="000000">
                      <a:alpha val="43137"/>
                    </a:srgbClr>
                  </a:outerShdw>
                </a:effectLst>
              </a:rPr>
              <a:t>2. </a:t>
            </a:r>
            <a:r>
              <a:rPr lang="en-US" sz="2500" dirty="0">
                <a:effectLst>
                  <a:outerShdw blurRad="38100" dist="38100" dir="2700000" algn="tl">
                    <a:srgbClr val="000000">
                      <a:alpha val="43137"/>
                    </a:srgbClr>
                  </a:outerShdw>
                </a:effectLst>
              </a:rPr>
              <a:t>Variation of cash Reserve Ratios : The ability of a commercial bank to create credit depends upon its cash reserves. </a:t>
            </a:r>
            <a:endParaRPr lang="en-US" sz="2500" dirty="0" smtClean="0">
              <a:effectLst>
                <a:outerShdw blurRad="38100" dist="38100" dir="2700000" algn="tl">
                  <a:srgbClr val="000000">
                    <a:alpha val="43137"/>
                  </a:srgbClr>
                </a:outerShdw>
              </a:effectLst>
            </a:endParaRPr>
          </a:p>
          <a:p>
            <a:r>
              <a:rPr lang="en-US" sz="2800" dirty="0" smtClean="0"/>
              <a:t>The </a:t>
            </a:r>
            <a:r>
              <a:rPr lang="en-US" sz="2800" dirty="0"/>
              <a:t>central bank of a country has the power to vary the cash reserve ratios. During inflation, to check the sharp rise in commodity prices and to control credit, the central bank can make use of this weapon.</a:t>
            </a:r>
            <a:endParaRPr lang="ru-RU" sz="2500" dirty="0">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Instruments of Monetary Policy</a:t>
            </a:r>
            <a:endParaRPr lang="en-US" sz="2400" dirty="0"/>
          </a:p>
        </p:txBody>
      </p:sp>
      <p:pic>
        <p:nvPicPr>
          <p:cNvPr id="15362" name="Picture 2" descr="http://retina.news.mail.ru/prev670x400/pic/f9/b0/342396_sou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46" y="5013176"/>
            <a:ext cx="3429000" cy="171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16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864096"/>
          </a:xfrm>
        </p:spPr>
        <p:txBody>
          <a:bodyPr>
            <a:normAutofit/>
          </a:bodyPr>
          <a:lstStyle/>
          <a:p>
            <a:pPr algn="ctr"/>
            <a:r>
              <a:rPr lang="en-US" sz="2800" dirty="0"/>
              <a:t>Functions of Money</a:t>
            </a:r>
            <a:endParaRPr lang="en-US" sz="33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3728350" y="1268760"/>
            <a:ext cx="5112568" cy="3108543"/>
          </a:xfrm>
          <a:prstGeom prst="rect">
            <a:avLst/>
          </a:prstGeom>
        </p:spPr>
        <p:txBody>
          <a:bodyPr wrap="square">
            <a:spAutoFit/>
          </a:bodyPr>
          <a:lstStyle/>
          <a:p>
            <a:r>
              <a:rPr lang="en-US" sz="2800" dirty="0"/>
              <a:t> </a:t>
            </a:r>
            <a:r>
              <a:rPr lang="ru-RU" sz="2800" dirty="0" smtClean="0"/>
              <a:t> </a:t>
            </a:r>
            <a:r>
              <a:rPr lang="en-US" sz="2800" dirty="0" smtClean="0"/>
              <a:t>Money </a:t>
            </a:r>
            <a:r>
              <a:rPr lang="en-US" sz="2800" dirty="0"/>
              <a:t>as “anything that is generally acceptable as a means of exchange (</a:t>
            </a:r>
            <a:r>
              <a:rPr lang="en-US" sz="2800" dirty="0" err="1"/>
              <a:t>i.e</a:t>
            </a:r>
            <a:r>
              <a:rPr lang="en-US" sz="2800" dirty="0"/>
              <a:t>, as a means of settling debts) and that at the same time acts as a measure and as a store of value</a:t>
            </a:r>
            <a:r>
              <a:rPr lang="en-US" sz="2800" dirty="0" smtClean="0"/>
              <a:t>”.</a:t>
            </a:r>
            <a:endParaRPr lang="ru-RU" sz="2500" b="1" dirty="0"/>
          </a:p>
        </p:txBody>
      </p:sp>
      <p:pic>
        <p:nvPicPr>
          <p:cNvPr id="1026" name="Picture 2" descr="http://s125.ru/files/images/news/2603e3e8bde9a372d372ef2dba871f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11" y="4077072"/>
            <a:ext cx="3554760" cy="236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55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1124744"/>
            <a:ext cx="6768752" cy="4355038"/>
          </a:xfrm>
          <a:prstGeom prst="rect">
            <a:avLst/>
          </a:prstGeom>
        </p:spPr>
        <p:txBody>
          <a:bodyPr wrap="square">
            <a:spAutoFit/>
          </a:bodyPr>
          <a:lstStyle/>
          <a:p>
            <a:r>
              <a:rPr lang="en-US" sz="2500" dirty="0">
                <a:effectLst>
                  <a:outerShdw blurRad="38100" dist="38100" dir="2700000" algn="tl">
                    <a:srgbClr val="000000">
                      <a:alpha val="43137"/>
                    </a:srgbClr>
                  </a:outerShdw>
                </a:effectLst>
              </a:rPr>
              <a:t>3. Open Market Operations. </a:t>
            </a:r>
            <a:endParaRPr lang="en-US" sz="2500" dirty="0" smtClean="0">
              <a:effectLst>
                <a:outerShdw blurRad="38100" dist="38100" dir="2700000" algn="tl">
                  <a:srgbClr val="000000">
                    <a:alpha val="43137"/>
                  </a:srgbClr>
                </a:outerShdw>
              </a:effectLst>
            </a:endParaRPr>
          </a:p>
          <a:p>
            <a:r>
              <a:rPr lang="en-US" sz="2800" dirty="0" smtClean="0"/>
              <a:t>The </a:t>
            </a:r>
            <a:r>
              <a:rPr lang="en-US" sz="2800" dirty="0"/>
              <a:t>success of open market operations as a weapon of credit control, depends mainly </a:t>
            </a:r>
            <a:r>
              <a:rPr lang="en-US" sz="2800" dirty="0" smtClean="0"/>
              <a:t>on: </a:t>
            </a:r>
          </a:p>
          <a:p>
            <a:pPr marL="514350" indent="-514350">
              <a:buAutoNum type="arabicParenBoth"/>
            </a:pPr>
            <a:r>
              <a:rPr lang="en-US" sz="2800" dirty="0" smtClean="0"/>
              <a:t>the </a:t>
            </a:r>
            <a:r>
              <a:rPr lang="en-US" sz="2800" dirty="0"/>
              <a:t>possession by the central bank of adequate volume of </a:t>
            </a:r>
            <a:r>
              <a:rPr lang="en-US" sz="2800" dirty="0" smtClean="0"/>
              <a:t>securities; </a:t>
            </a:r>
          </a:p>
          <a:p>
            <a:pPr marL="514350" indent="-514350">
              <a:buAutoNum type="arabicParenBoth"/>
            </a:pPr>
            <a:r>
              <a:rPr lang="en-US" sz="2800" dirty="0" smtClean="0"/>
              <a:t>the </a:t>
            </a:r>
            <a:r>
              <a:rPr lang="en-US" sz="2800" dirty="0"/>
              <a:t>presence of well developed bill (securities) </a:t>
            </a:r>
            <a:r>
              <a:rPr lang="en-US" sz="2800" dirty="0" smtClean="0"/>
              <a:t>market; </a:t>
            </a:r>
          </a:p>
          <a:p>
            <a:pPr marL="514350" indent="-514350">
              <a:buAutoNum type="arabicParenBoth"/>
            </a:pPr>
            <a:r>
              <a:rPr lang="en-US" sz="2800" dirty="0" smtClean="0"/>
              <a:t>stability </a:t>
            </a:r>
            <a:r>
              <a:rPr lang="en-US" sz="2800" dirty="0"/>
              <a:t>of cash reserve ratios maintained by commercial banks.</a:t>
            </a:r>
            <a:endParaRPr lang="ru-RU" sz="2500" dirty="0">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Instruments of Monetary Policy</a:t>
            </a:r>
            <a:endParaRPr lang="en-US" sz="2400" dirty="0"/>
          </a:p>
        </p:txBody>
      </p:sp>
    </p:spTree>
    <p:extLst>
      <p:ext uri="{BB962C8B-B14F-4D97-AF65-F5344CB8AC3E}">
        <p14:creationId xmlns:p14="http://schemas.microsoft.com/office/powerpoint/2010/main" val="2018732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1124744"/>
            <a:ext cx="6768752" cy="4401205"/>
          </a:xfrm>
          <a:prstGeom prst="rect">
            <a:avLst/>
          </a:prstGeom>
        </p:spPr>
        <p:txBody>
          <a:bodyPr wrap="square">
            <a:spAutoFit/>
          </a:bodyPr>
          <a:lstStyle/>
          <a:p>
            <a:r>
              <a:rPr lang="en-US" sz="2800" dirty="0"/>
              <a:t>Selective credit controls can play an important role in an underdeveloped money market with a planned economy. Unlike the instruments of quantitative credit control, the selective instruments affect the types of credit extended by commercial banks. </a:t>
            </a:r>
            <a:endParaRPr lang="en-US" sz="2800" dirty="0" smtClean="0"/>
          </a:p>
          <a:p>
            <a:r>
              <a:rPr lang="en-US" sz="2800" dirty="0" smtClean="0"/>
              <a:t>They </a:t>
            </a:r>
            <a:r>
              <a:rPr lang="en-US" sz="2800" dirty="0"/>
              <a:t>not only prevent flow of credit into undesirable channels, but also direct the flow of credit into useful channels.</a:t>
            </a:r>
            <a:endParaRPr lang="ru-RU" sz="2800" dirty="0"/>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Selective credit controls</a:t>
            </a:r>
            <a:endParaRPr lang="en-US" sz="2400" dirty="0"/>
          </a:p>
        </p:txBody>
      </p:sp>
      <p:pic>
        <p:nvPicPr>
          <p:cNvPr id="16386" name="Picture 2" descr="http://retina.news.mail.ru/prev670x400/pic/59/12/1407647_180_180_sou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20" y="4668699"/>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460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www.legalmap.ru/upload/main/e2b/zp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48" y="5287811"/>
            <a:ext cx="2139351" cy="1530799"/>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www.trust.ua/files/photo/4/00000004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092"/>
            <a:ext cx="2083395" cy="16667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51720" y="1124744"/>
            <a:ext cx="6768752" cy="5693866"/>
          </a:xfrm>
          <a:prstGeom prst="rect">
            <a:avLst/>
          </a:prstGeom>
        </p:spPr>
        <p:txBody>
          <a:bodyPr wrap="square">
            <a:spAutoFit/>
          </a:bodyPr>
          <a:lstStyle/>
          <a:p>
            <a:r>
              <a:rPr lang="en-US" sz="2800" dirty="0"/>
              <a:t>The weapons of selective credit controls </a:t>
            </a:r>
            <a:r>
              <a:rPr lang="en-US" sz="2800" dirty="0" smtClean="0"/>
              <a:t>include:</a:t>
            </a:r>
          </a:p>
          <a:p>
            <a:pPr marL="514350" indent="-514350">
              <a:buAutoNum type="alphaLcParenBoth"/>
            </a:pPr>
            <a:r>
              <a:rPr lang="en-US" sz="2800" dirty="0" smtClean="0"/>
              <a:t>Fixing </a:t>
            </a:r>
            <a:r>
              <a:rPr lang="en-US" sz="2800" dirty="0"/>
              <a:t>minimum margin of lending or for purchase of securities. </a:t>
            </a:r>
            <a:endParaRPr lang="en-US" sz="2800" dirty="0" smtClean="0"/>
          </a:p>
          <a:p>
            <a:pPr marL="514350" indent="-514350">
              <a:buAutoNum type="alphaLcParenBoth"/>
            </a:pPr>
            <a:r>
              <a:rPr lang="en-US" sz="2800" dirty="0" smtClean="0"/>
              <a:t>Ceiling </a:t>
            </a:r>
            <a:r>
              <a:rPr lang="en-US" sz="2800" dirty="0"/>
              <a:t>on the amount of credit for expansion </a:t>
            </a:r>
            <a:endParaRPr lang="en-US" sz="2800" dirty="0" smtClean="0"/>
          </a:p>
          <a:p>
            <a:pPr marL="514350" indent="-514350">
              <a:buAutoNum type="alphaLcParenBoth"/>
            </a:pPr>
            <a:r>
              <a:rPr lang="en-US" sz="2800" dirty="0"/>
              <a:t>Different rates of interest will be charged to encourage certain sectors and to discourage certain other </a:t>
            </a:r>
            <a:r>
              <a:rPr lang="en-US" sz="2800" dirty="0" smtClean="0"/>
              <a:t>sectors</a:t>
            </a:r>
          </a:p>
          <a:p>
            <a:pPr marL="514350" indent="-514350">
              <a:buAutoNum type="alphaLcParenBoth"/>
            </a:pPr>
            <a:r>
              <a:rPr lang="en-US" sz="2800" dirty="0" smtClean="0"/>
              <a:t>the </a:t>
            </a:r>
            <a:r>
              <a:rPr lang="en-US" sz="2800" dirty="0"/>
              <a:t>central bank will persuade the commercial banks to follow certain policies through moral suasion</a:t>
            </a:r>
            <a:endParaRPr lang="ru-RU" sz="2800" dirty="0"/>
          </a:p>
        </p:txBody>
      </p:sp>
      <p:sp>
        <p:nvSpPr>
          <p:cNvPr id="2" name="Заголовок 1"/>
          <p:cNvSpPr>
            <a:spLocks noGrp="1"/>
          </p:cNvSpPr>
          <p:nvPr>
            <p:ph type="ctrTitle"/>
          </p:nvPr>
        </p:nvSpPr>
        <p:spPr>
          <a:xfrm>
            <a:off x="2483768" y="260648"/>
            <a:ext cx="5524128" cy="504056"/>
          </a:xfrm>
        </p:spPr>
        <p:txBody>
          <a:bodyPr>
            <a:normAutofit/>
          </a:bodyPr>
          <a:lstStyle/>
          <a:p>
            <a:r>
              <a:rPr lang="en-US" sz="2400" dirty="0"/>
              <a:t>Selective credit controls</a:t>
            </a:r>
            <a:endParaRPr lang="en-US" sz="2400" dirty="0"/>
          </a:p>
        </p:txBody>
      </p:sp>
    </p:spTree>
    <p:extLst>
      <p:ext uri="{BB962C8B-B14F-4D97-AF65-F5344CB8AC3E}">
        <p14:creationId xmlns:p14="http://schemas.microsoft.com/office/powerpoint/2010/main" val="3666356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ipukr.com/wp-content/uploads/2014/10/%D0%98%D0%BD%D1%84%D0%BB%D1%8F%D1%86%D0%B8%D1%8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924944"/>
            <a:ext cx="5380099" cy="413378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63688" y="908720"/>
            <a:ext cx="6768752" cy="2677656"/>
          </a:xfrm>
          <a:prstGeom prst="rect">
            <a:avLst/>
          </a:prstGeom>
        </p:spPr>
        <p:txBody>
          <a:bodyPr wrap="square">
            <a:spAutoFit/>
          </a:bodyPr>
          <a:lstStyle/>
          <a:p>
            <a:r>
              <a:rPr lang="en-US" sz="2800" b="1" dirty="0">
                <a:effectLst>
                  <a:outerShdw blurRad="38100" dist="38100" dir="2700000" algn="tl">
                    <a:srgbClr val="000000">
                      <a:alpha val="43137"/>
                    </a:srgbClr>
                  </a:outerShdw>
                </a:effectLst>
              </a:rPr>
              <a:t>Dear </a:t>
            </a:r>
            <a:r>
              <a:rPr lang="en-US" sz="2800" b="1" dirty="0" smtClean="0">
                <a:effectLst>
                  <a:outerShdw blurRad="38100" dist="38100" dir="2700000" algn="tl">
                    <a:srgbClr val="000000">
                      <a:alpha val="43137"/>
                    </a:srgbClr>
                  </a:outerShdw>
                </a:effectLst>
              </a:rPr>
              <a:t>Money policy</a:t>
            </a:r>
            <a:endParaRPr lang="en-US" sz="2800" b="1" dirty="0">
              <a:effectLst>
                <a:outerShdw blurRad="38100" dist="38100" dir="2700000" algn="tl">
                  <a:srgbClr val="000000">
                    <a:alpha val="43137"/>
                  </a:srgbClr>
                </a:outerShdw>
              </a:effectLst>
            </a:endParaRPr>
          </a:p>
          <a:p>
            <a:r>
              <a:rPr lang="en-US" sz="2800" dirty="0"/>
              <a:t>When there is inflation in a country, the central bank tries to control it by following dear money policy. The term “Dear Money” refers to a phase or policy when interest rates are high.</a:t>
            </a:r>
            <a:endParaRPr lang="ru-RU" sz="2800" dirty="0"/>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Monetary Transmission</a:t>
            </a:r>
            <a:endParaRPr lang="en-US" sz="2400" dirty="0"/>
          </a:p>
        </p:txBody>
      </p:sp>
    </p:spTree>
    <p:extLst>
      <p:ext uri="{BB962C8B-B14F-4D97-AF65-F5344CB8AC3E}">
        <p14:creationId xmlns:p14="http://schemas.microsoft.com/office/powerpoint/2010/main" val="3981793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vgorod.ru/uploads/posts/2013-12/1386116558_snizheni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00325"/>
            <a:ext cx="2808312" cy="20243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908720"/>
            <a:ext cx="5976664" cy="4401205"/>
          </a:xfrm>
          <a:prstGeom prst="rect">
            <a:avLst/>
          </a:prstGeom>
        </p:spPr>
        <p:txBody>
          <a:bodyPr wrap="square">
            <a:spAutoFit/>
          </a:bodyPr>
          <a:lstStyle/>
          <a:p>
            <a:r>
              <a:rPr lang="en-US" sz="2800" b="1" dirty="0">
                <a:effectLst>
                  <a:outerShdw blurRad="38100" dist="38100" dir="2700000" algn="tl">
                    <a:srgbClr val="000000">
                      <a:alpha val="43137"/>
                    </a:srgbClr>
                  </a:outerShdw>
                </a:effectLst>
              </a:rPr>
              <a:t>Cheap </a:t>
            </a:r>
            <a:r>
              <a:rPr lang="en-US" sz="2800" b="1" dirty="0" smtClean="0">
                <a:effectLst>
                  <a:outerShdw blurRad="38100" dist="38100" dir="2700000" algn="tl">
                    <a:srgbClr val="000000">
                      <a:alpha val="43137"/>
                    </a:srgbClr>
                  </a:outerShdw>
                </a:effectLst>
              </a:rPr>
              <a:t>Money policy</a:t>
            </a:r>
            <a:endParaRPr lang="en-US" sz="2800" b="1" dirty="0">
              <a:effectLst>
                <a:outerShdw blurRad="38100" dist="38100" dir="2700000" algn="tl">
                  <a:srgbClr val="000000">
                    <a:alpha val="43137"/>
                  </a:srgbClr>
                </a:outerShdw>
              </a:effectLst>
            </a:endParaRPr>
          </a:p>
          <a:p>
            <a:r>
              <a:rPr lang="en-US" sz="2800" dirty="0"/>
              <a:t>“Cheap Money” denotes a phase in which loans are available at low rates of interest or a policy which creates this situation. Cheap money policy is followed by a central bank during a period of depression to increase the supply of money so as to stimulate investment.</a:t>
            </a:r>
            <a:endParaRPr lang="ru-RU" sz="2800" dirty="0"/>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Monetary Transmission</a:t>
            </a:r>
            <a:endParaRPr lang="en-US" sz="2400" dirty="0"/>
          </a:p>
        </p:txBody>
      </p:sp>
    </p:spTree>
    <p:extLst>
      <p:ext uri="{BB962C8B-B14F-4D97-AF65-F5344CB8AC3E}">
        <p14:creationId xmlns:p14="http://schemas.microsoft.com/office/powerpoint/2010/main" val="2121786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oezrenie.com/images/lechenie/sisteyn-ultra-pr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71" y="4476750"/>
            <a:ext cx="2952750" cy="226461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63688" y="908720"/>
            <a:ext cx="6768752" cy="3970318"/>
          </a:xfrm>
          <a:prstGeom prst="rect">
            <a:avLst/>
          </a:prstGeom>
        </p:spPr>
        <p:txBody>
          <a:bodyPr wrap="square">
            <a:spAutoFit/>
          </a:bodyPr>
          <a:lstStyle/>
          <a:p>
            <a:r>
              <a:rPr lang="en-US" sz="2800" b="1" dirty="0">
                <a:effectLst>
                  <a:outerShdw blurRad="38100" dist="38100" dir="2700000" algn="tl">
                    <a:srgbClr val="000000">
                      <a:alpha val="43137"/>
                    </a:srgbClr>
                  </a:outerShdw>
                </a:effectLst>
              </a:rPr>
              <a:t>Value of money</a:t>
            </a:r>
          </a:p>
          <a:p>
            <a:r>
              <a:rPr lang="en-US" sz="2800" dirty="0"/>
              <a:t>By “Value of Money” we mean the purchasing power of money.</a:t>
            </a:r>
          </a:p>
          <a:p>
            <a:r>
              <a:rPr lang="en-US" sz="2800" dirty="0"/>
              <a:t>The purchasing power of money </a:t>
            </a:r>
            <a:r>
              <a:rPr lang="en-US" sz="2800" dirty="0" smtClean="0"/>
              <a:t>depends </a:t>
            </a:r>
            <a:r>
              <a:rPr lang="en-US" sz="2800" dirty="0"/>
              <a:t>upon the price level. </a:t>
            </a:r>
            <a:r>
              <a:rPr lang="en-US" sz="2800" dirty="0"/>
              <a:t>A general rise in the price level indicates a fall in the value of money and a general fall in prices indicates a rise in the value of money.</a:t>
            </a:r>
            <a:endParaRPr lang="ru-RU" sz="2800" dirty="0"/>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Monetary Transmission</a:t>
            </a:r>
            <a:endParaRPr lang="en-US" sz="2400" dirty="0"/>
          </a:p>
        </p:txBody>
      </p:sp>
    </p:spTree>
    <p:extLst>
      <p:ext uri="{BB962C8B-B14F-4D97-AF65-F5344CB8AC3E}">
        <p14:creationId xmlns:p14="http://schemas.microsoft.com/office/powerpoint/2010/main" val="3564435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908720"/>
            <a:ext cx="6768752" cy="5693866"/>
          </a:xfrm>
          <a:prstGeom prst="rect">
            <a:avLst/>
          </a:prstGeom>
        </p:spPr>
        <p:txBody>
          <a:bodyPr wrap="square">
            <a:spAutoFit/>
          </a:bodyPr>
          <a:lstStyle/>
          <a:p>
            <a:r>
              <a:rPr lang="en-US" sz="2800" b="1" dirty="0">
                <a:effectLst>
                  <a:outerShdw blurRad="38100" dist="38100" dir="2700000" algn="tl">
                    <a:srgbClr val="000000">
                      <a:alpha val="43137"/>
                    </a:srgbClr>
                  </a:outerShdw>
                </a:effectLst>
              </a:rPr>
              <a:t>The Quantity Theory of Money was formulated by Irving Fisher.</a:t>
            </a:r>
          </a:p>
          <a:p>
            <a:r>
              <a:rPr lang="en-US" sz="2800" dirty="0"/>
              <a:t>In its original form, the quantity theory states, “prices always change in exact proportion to changes in the quantity of money. </a:t>
            </a:r>
            <a:r>
              <a:rPr lang="en-US" sz="2800" dirty="0" smtClean="0"/>
              <a:t>If </a:t>
            </a:r>
            <a:r>
              <a:rPr lang="en-US" sz="2800" dirty="0"/>
              <a:t>the amount of money is doubled, prices double. If the amount of money is halved, prices fall to half their original level”. </a:t>
            </a:r>
            <a:endParaRPr lang="en-US" sz="2800" dirty="0" smtClean="0"/>
          </a:p>
          <a:p>
            <a:r>
              <a:rPr lang="en-US" sz="2800" dirty="0" smtClean="0"/>
              <a:t>The </a:t>
            </a:r>
            <a:r>
              <a:rPr lang="en-US" sz="2800" dirty="0"/>
              <a:t>main point about the quantity theory is that price level changes because of changes in the quantity of money.</a:t>
            </a:r>
            <a:endParaRPr lang="ru-RU" sz="2800" dirty="0"/>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2400" dirty="0"/>
              <a:t>The Quantity Theory of Money and the Equation of Exchange</a:t>
            </a:r>
            <a:endParaRPr lang="en-US" sz="2400" dirty="0"/>
          </a:p>
        </p:txBody>
      </p:sp>
    </p:spTree>
    <p:extLst>
      <p:ext uri="{BB962C8B-B14F-4D97-AF65-F5344CB8AC3E}">
        <p14:creationId xmlns:p14="http://schemas.microsoft.com/office/powerpoint/2010/main" val="3785922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908720"/>
            <a:ext cx="6912768" cy="4401205"/>
          </a:xfrm>
          <a:prstGeom prst="rect">
            <a:avLst/>
          </a:prstGeom>
        </p:spPr>
        <p:txBody>
          <a:bodyPr wrap="square">
            <a:spAutoFit/>
          </a:bodyPr>
          <a:lstStyle/>
          <a:p>
            <a:r>
              <a:rPr lang="en-US" sz="2800" dirty="0" smtClean="0"/>
              <a:t>The </a:t>
            </a:r>
            <a:r>
              <a:rPr lang="en-US" sz="2800" dirty="0"/>
              <a:t>quantity theory of money has been put forward in the form of an equation known as the “Equation of Exchange”. </a:t>
            </a:r>
            <a:endParaRPr lang="en-US" sz="2800" dirty="0" smtClean="0"/>
          </a:p>
          <a:p>
            <a:endParaRPr lang="en-US" sz="2800" dirty="0"/>
          </a:p>
          <a:p>
            <a:r>
              <a:rPr lang="en-US" sz="2800" dirty="0" smtClean="0"/>
              <a:t>The </a:t>
            </a:r>
            <a:r>
              <a:rPr lang="en-US" sz="2800" dirty="0"/>
              <a:t>equation of exchange states that if ‘M’ is the amount of money, </a:t>
            </a:r>
            <a:endParaRPr lang="en-US" sz="2800" dirty="0" smtClean="0"/>
          </a:p>
          <a:p>
            <a:r>
              <a:rPr lang="en-US" sz="2800" dirty="0" smtClean="0"/>
              <a:t>‘</a:t>
            </a:r>
            <a:r>
              <a:rPr lang="en-US" sz="2800" dirty="0"/>
              <a:t>V’ is the velocity of circulation of m</a:t>
            </a:r>
            <a:r>
              <a:rPr lang="en-US" sz="2800" dirty="0" smtClean="0"/>
              <a:t>oney</a:t>
            </a:r>
            <a:r>
              <a:rPr lang="en-US" sz="2800" dirty="0"/>
              <a:t>, </a:t>
            </a:r>
            <a:endParaRPr lang="en-US" sz="2800" dirty="0" smtClean="0"/>
          </a:p>
          <a:p>
            <a:r>
              <a:rPr lang="en-US" sz="2800" dirty="0" smtClean="0"/>
              <a:t>‘</a:t>
            </a:r>
            <a:r>
              <a:rPr lang="en-US" sz="2800" dirty="0"/>
              <a:t>P’ is the price </a:t>
            </a:r>
            <a:r>
              <a:rPr lang="en-US" sz="2800" dirty="0" smtClean="0"/>
              <a:t>level,</a:t>
            </a:r>
          </a:p>
          <a:p>
            <a:r>
              <a:rPr lang="en-US" sz="2800" dirty="0" smtClean="0"/>
              <a:t>‘</a:t>
            </a:r>
            <a:r>
              <a:rPr lang="en-US" sz="2800" dirty="0"/>
              <a:t>T’ is the volume of trade, </a:t>
            </a:r>
            <a:endParaRPr lang="en-US" sz="2800" dirty="0" smtClean="0"/>
          </a:p>
          <a:p>
            <a:r>
              <a:rPr lang="en-US" sz="2800" b="1" dirty="0" smtClean="0">
                <a:effectLst>
                  <a:outerShdw blurRad="38100" dist="38100" dir="2700000" algn="tl">
                    <a:srgbClr val="000000">
                      <a:alpha val="43137"/>
                    </a:srgbClr>
                  </a:outerShdw>
                </a:effectLst>
              </a:rPr>
              <a:t>MV </a:t>
            </a:r>
            <a:r>
              <a:rPr lang="en-US" sz="2800" b="1" dirty="0">
                <a:effectLst>
                  <a:outerShdw blurRad="38100" dist="38100" dir="2700000" algn="tl">
                    <a:srgbClr val="000000">
                      <a:alpha val="43137"/>
                    </a:srgbClr>
                  </a:outerShdw>
                </a:effectLst>
              </a:rPr>
              <a:t>= PT (or P = MV/T)</a:t>
            </a:r>
            <a:endParaRPr lang="ru-RU" sz="2800" b="1" dirty="0">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effectLst>
                  <a:outerShdw blurRad="38100" dist="38100" dir="2700000" algn="tl">
                    <a:srgbClr val="000000">
                      <a:alpha val="43137"/>
                    </a:srgbClr>
                  </a:outerShdw>
                </a:effectLst>
              </a:rPr>
              <a:t>Equation of Exchange</a:t>
            </a:r>
            <a:endParaRPr lang="en-US" sz="2400" dirty="0"/>
          </a:p>
        </p:txBody>
      </p:sp>
    </p:spTree>
    <p:extLst>
      <p:ext uri="{BB962C8B-B14F-4D97-AF65-F5344CB8AC3E}">
        <p14:creationId xmlns:p14="http://schemas.microsoft.com/office/powerpoint/2010/main" val="1508163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908720"/>
            <a:ext cx="6768752" cy="3108543"/>
          </a:xfrm>
          <a:prstGeom prst="rect">
            <a:avLst/>
          </a:prstGeom>
        </p:spPr>
        <p:txBody>
          <a:bodyPr wrap="square">
            <a:spAutoFit/>
          </a:bodyPr>
          <a:lstStyle/>
          <a:p>
            <a:r>
              <a:rPr lang="en-US" sz="2800" dirty="0"/>
              <a:t>1. Demand – Pull </a:t>
            </a:r>
            <a:r>
              <a:rPr lang="en-US" sz="2800" dirty="0" smtClean="0"/>
              <a:t>Inflation: </a:t>
            </a:r>
            <a:r>
              <a:rPr lang="en-US" sz="2800" dirty="0"/>
              <a:t>It is loosely described as “too </a:t>
            </a:r>
            <a:r>
              <a:rPr lang="en-US" sz="2800" dirty="0" smtClean="0"/>
              <a:t>much money </a:t>
            </a:r>
            <a:r>
              <a:rPr lang="en-US" sz="2800" dirty="0"/>
              <a:t>chasing too few goods”. This refers to the situation </a:t>
            </a:r>
            <a:r>
              <a:rPr lang="en-US" sz="2800" dirty="0" smtClean="0"/>
              <a:t>where general </a:t>
            </a:r>
            <a:r>
              <a:rPr lang="en-US" sz="2800" dirty="0"/>
              <a:t>price level rises because the demand for goods and </a:t>
            </a:r>
            <a:r>
              <a:rPr lang="en-US" sz="2800" dirty="0" smtClean="0"/>
              <a:t>services exceeds </a:t>
            </a:r>
            <a:r>
              <a:rPr lang="en-US" sz="2800" dirty="0"/>
              <a:t>the supply available at the existing prices.</a:t>
            </a:r>
            <a:endParaRPr lang="ru-RU" sz="2800" b="1" dirty="0">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1835696" y="260648"/>
            <a:ext cx="6172200" cy="504056"/>
          </a:xfrm>
        </p:spPr>
        <p:txBody>
          <a:bodyPr>
            <a:normAutofit/>
          </a:bodyPr>
          <a:lstStyle/>
          <a:p>
            <a:pPr algn="ctr"/>
            <a:r>
              <a:rPr lang="en-US" sz="2400" dirty="0"/>
              <a:t>Types of Inflation</a:t>
            </a:r>
            <a:endParaRPr lang="en-US" sz="2400" dirty="0"/>
          </a:p>
        </p:txBody>
      </p:sp>
      <p:pic>
        <p:nvPicPr>
          <p:cNvPr id="21506" name="Picture 2" descr="http://rossoshru.ru/images/news/2014/March2014/28-03-2014/den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06" y="4230784"/>
            <a:ext cx="3313974" cy="248548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24warez.ru/uploads/posts/thumbs/1302575956_minsk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293096"/>
            <a:ext cx="3710186" cy="234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73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908720"/>
            <a:ext cx="6768752" cy="4401205"/>
          </a:xfrm>
          <a:prstGeom prst="rect">
            <a:avLst/>
          </a:prstGeom>
        </p:spPr>
        <p:txBody>
          <a:bodyPr wrap="square">
            <a:spAutoFit/>
          </a:bodyPr>
          <a:lstStyle/>
          <a:p>
            <a:r>
              <a:rPr lang="en-US" sz="2800" b="1" dirty="0"/>
              <a:t>Runaway or Galloping or Hyper – Inflation</a:t>
            </a:r>
          </a:p>
          <a:p>
            <a:r>
              <a:rPr lang="en-US" sz="2800" dirty="0"/>
              <a:t>This is a serious type of inflation. </a:t>
            </a:r>
            <a:r>
              <a:rPr lang="en-US" sz="2800" dirty="0" smtClean="0"/>
              <a:t>Prices </a:t>
            </a:r>
            <a:r>
              <a:rPr lang="en-US" sz="2800" dirty="0"/>
              <a:t>rise to a very great extent at high </a:t>
            </a:r>
            <a:r>
              <a:rPr lang="en-US" sz="2800" dirty="0" smtClean="0"/>
              <a:t>speed and </a:t>
            </a:r>
            <a:r>
              <a:rPr lang="en-US" sz="2800" dirty="0"/>
              <a:t>high prices have to be paid even for cheap things. And money</a:t>
            </a:r>
          </a:p>
          <a:p>
            <a:r>
              <a:rPr lang="en-US" sz="2800" dirty="0"/>
              <a:t>becomes quite worthless and new currency has to be introduced. This</a:t>
            </a:r>
          </a:p>
          <a:p>
            <a:r>
              <a:rPr lang="en-US" sz="2800" dirty="0"/>
              <a:t>situation is known as galloping inflation or hyper-inflation.</a:t>
            </a:r>
            <a:endParaRPr lang="ru-RU" sz="2800" b="1" dirty="0">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Types of Inflation</a:t>
            </a:r>
            <a:endParaRPr lang="en-US" sz="2400" dirty="0"/>
          </a:p>
        </p:txBody>
      </p:sp>
      <p:pic>
        <p:nvPicPr>
          <p:cNvPr id="22530" name="Picture 2" descr="http://forexaw.com/TERMs/Exchange_Economy/Macroeconomic_indicators/Finance/fimg1982699_Rost_tsen_na_uslugi_i_tovary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292034"/>
            <a:ext cx="2716154" cy="156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277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864096"/>
          </a:xfrm>
        </p:spPr>
        <p:txBody>
          <a:bodyPr>
            <a:normAutofit/>
          </a:bodyPr>
          <a:lstStyle/>
          <a:p>
            <a:pPr algn="ctr"/>
            <a:r>
              <a:rPr lang="en-US" sz="2800" dirty="0"/>
              <a:t>Functions of Money</a:t>
            </a:r>
            <a:endParaRPr lang="en-US" sz="33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3728350" y="1340768"/>
            <a:ext cx="5112568" cy="2246769"/>
          </a:xfrm>
          <a:prstGeom prst="rect">
            <a:avLst/>
          </a:prstGeom>
        </p:spPr>
        <p:txBody>
          <a:bodyPr wrap="square">
            <a:spAutoFit/>
          </a:bodyPr>
          <a:lstStyle/>
          <a:p>
            <a:r>
              <a:rPr lang="en-US" sz="2800" dirty="0" smtClean="0"/>
              <a:t>Money </a:t>
            </a:r>
            <a:r>
              <a:rPr lang="en-US" sz="2800" dirty="0"/>
              <a:t>is a medium of exchange, a measure of value, a store of value and a standard of deferred payments.</a:t>
            </a:r>
            <a:endParaRPr lang="en-US" sz="2800" dirty="0"/>
          </a:p>
        </p:txBody>
      </p:sp>
      <p:pic>
        <p:nvPicPr>
          <p:cNvPr id="2050" name="Picture 2" descr="http://cdn01.ru/files/users/images/09/d8/09d889def5823c441457cb20f30bb2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4088818"/>
            <a:ext cx="3888432" cy="24270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open.az/uploads/posts/2013-07/1375005045_1311854271_gold_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088818"/>
            <a:ext cx="3707903" cy="250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480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908720"/>
            <a:ext cx="6768752" cy="3108543"/>
          </a:xfrm>
          <a:prstGeom prst="rect">
            <a:avLst/>
          </a:prstGeom>
        </p:spPr>
        <p:txBody>
          <a:bodyPr wrap="square">
            <a:spAutoFit/>
          </a:bodyPr>
          <a:lstStyle/>
          <a:p>
            <a:r>
              <a:rPr lang="en-US" sz="2800" b="1" dirty="0"/>
              <a:t>2. Cost – Push Inflation </a:t>
            </a:r>
            <a:endParaRPr lang="en-US" sz="2800" b="1" dirty="0" smtClean="0"/>
          </a:p>
          <a:p>
            <a:r>
              <a:rPr lang="en-US" sz="2800" dirty="0"/>
              <a:t>Cost – push inflation is induced by rising costs, including wages, so that rising wages and other costs push up prices. We can also speak of wage inflation or price inflation when we mean increase in wages or prices.</a:t>
            </a:r>
            <a:endParaRPr lang="ru-RU" sz="2800" b="1" dirty="0">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1835696" y="260648"/>
            <a:ext cx="6172200" cy="504056"/>
          </a:xfrm>
        </p:spPr>
        <p:txBody>
          <a:bodyPr>
            <a:normAutofit/>
          </a:bodyPr>
          <a:lstStyle/>
          <a:p>
            <a:r>
              <a:rPr lang="en-US" sz="2400" dirty="0"/>
              <a:t>Types of Inflation</a:t>
            </a:r>
            <a:endParaRPr lang="en-US" sz="2400" dirty="0"/>
          </a:p>
        </p:txBody>
      </p:sp>
      <p:pic>
        <p:nvPicPr>
          <p:cNvPr id="23554" name="Picture 2" descr="http://info-mani.ru/wp-content/uploads/2013/02/ca1f149b0cf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146160"/>
            <a:ext cx="3816424" cy="254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04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908720"/>
            <a:ext cx="6768752" cy="1384995"/>
          </a:xfrm>
          <a:prstGeom prst="rect">
            <a:avLst/>
          </a:prstGeom>
        </p:spPr>
        <p:txBody>
          <a:bodyPr wrap="square">
            <a:spAutoFit/>
          </a:bodyPr>
          <a:lstStyle/>
          <a:p>
            <a:r>
              <a:rPr lang="en-US" sz="2800" b="1" dirty="0" err="1" smtClean="0"/>
              <a:t>Crowther</a:t>
            </a:r>
            <a:r>
              <a:rPr lang="en-US" sz="2800" b="1" dirty="0"/>
              <a:t>, defines deflation as a “state in which the value of money is rising, i.e., prices are falling”.</a:t>
            </a:r>
            <a:endParaRPr lang="ru-RU" sz="2800" b="1" dirty="0">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1835696" y="260648"/>
            <a:ext cx="6172200" cy="504056"/>
          </a:xfrm>
        </p:spPr>
        <p:txBody>
          <a:bodyPr>
            <a:noAutofit/>
          </a:bodyPr>
          <a:lstStyle/>
          <a:p>
            <a:pPr algn="ctr"/>
            <a:r>
              <a:rPr lang="en-US" sz="4000" dirty="0">
                <a:effectLst>
                  <a:outerShdw blurRad="38100" dist="38100" dir="2700000" algn="tl">
                    <a:srgbClr val="000000">
                      <a:alpha val="43137"/>
                    </a:srgbClr>
                  </a:outerShdw>
                </a:effectLst>
              </a:rPr>
              <a:t>Deflation</a:t>
            </a:r>
            <a:endParaRPr lang="en-US" sz="4000" dirty="0">
              <a:effectLst>
                <a:outerShdw blurRad="38100" dist="38100" dir="2700000" algn="tl">
                  <a:srgbClr val="000000">
                    <a:alpha val="43137"/>
                  </a:srgbClr>
                </a:outerShdw>
              </a:effectLst>
            </a:endParaRPr>
          </a:p>
        </p:txBody>
      </p:sp>
      <p:pic>
        <p:nvPicPr>
          <p:cNvPr id="24578" name="Picture 2" descr="http://www.marketoracle.co.uk/images/2009/July/deflation-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91216"/>
            <a:ext cx="3672408" cy="269074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opentraders.ru/uploads/images/4/8/6/1/3438/cb5259a3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068960"/>
            <a:ext cx="4572000" cy="334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45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Autofit/>
          </a:bodyPr>
          <a:lstStyle/>
          <a:p>
            <a:r>
              <a:rPr lang="en-US" sz="2500" dirty="0"/>
              <a:t>Effects of changes in prices</a:t>
            </a:r>
            <a:endParaRPr lang="ru-RU" sz="2500" dirty="0">
              <a:effectLst>
                <a:outerShdw blurRad="38100" dist="38100" dir="2700000" algn="tl">
                  <a:srgbClr val="000000">
                    <a:alpha val="43137"/>
                  </a:srgbClr>
                </a:outerShdw>
              </a:effectLst>
            </a:endParaRPr>
          </a:p>
        </p:txBody>
      </p:sp>
      <p:sp>
        <p:nvSpPr>
          <p:cNvPr id="3" name="Прямоугольник 2"/>
          <p:cNvSpPr/>
          <p:nvPr/>
        </p:nvSpPr>
        <p:spPr>
          <a:xfrm>
            <a:off x="2339752" y="1196752"/>
            <a:ext cx="6534472" cy="2800767"/>
          </a:xfrm>
          <a:prstGeom prst="rect">
            <a:avLst/>
          </a:prstGeom>
        </p:spPr>
        <p:txBody>
          <a:bodyPr wrap="square">
            <a:spAutoFit/>
          </a:bodyPr>
          <a:lstStyle/>
          <a:p>
            <a:r>
              <a:rPr lang="en-US" sz="2200" b="1" i="1" dirty="0"/>
              <a:t>1. Effects on production</a:t>
            </a:r>
          </a:p>
          <a:p>
            <a:r>
              <a:rPr lang="en-US" sz="2200" dirty="0"/>
              <a:t>If prices are rising, it will stimulate production. Under a capitalistic system, production is carried on mainly for profits. During a period of rising prices (inflation), there will be abnormal profits. This increases production. So manufacturers and businessmen gain during inflation</a:t>
            </a:r>
            <a:r>
              <a:rPr lang="en-US" sz="2200" dirty="0" smtClean="0"/>
              <a:t>.</a:t>
            </a:r>
          </a:p>
        </p:txBody>
      </p:sp>
      <p:pic>
        <p:nvPicPr>
          <p:cNvPr id="25602" name="Picture 2" descr="http://zem.ru/kcfinder/upload/images/%D0%BF%D1%80%D0%B8%D0%B1%D1%8B%D0%BB%D1%8C%20%D0%BF%D0%BB%D0%B0%D1%82%D0%B0%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3" y="3976480"/>
            <a:ext cx="3842027" cy="288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63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Autofit/>
          </a:bodyPr>
          <a:lstStyle/>
          <a:p>
            <a:r>
              <a:rPr lang="en-US" sz="2500" dirty="0"/>
              <a:t>Effects of changes in prices</a:t>
            </a:r>
            <a:endParaRPr lang="ru-RU" sz="2500" dirty="0">
              <a:effectLst>
                <a:outerShdw blurRad="38100" dist="38100" dir="2700000" algn="tl">
                  <a:srgbClr val="000000">
                    <a:alpha val="43137"/>
                  </a:srgbClr>
                </a:outerShdw>
              </a:effectLst>
            </a:endParaRPr>
          </a:p>
        </p:txBody>
      </p:sp>
      <p:sp>
        <p:nvSpPr>
          <p:cNvPr id="3" name="Прямоугольник 2"/>
          <p:cNvSpPr/>
          <p:nvPr/>
        </p:nvSpPr>
        <p:spPr>
          <a:xfrm>
            <a:off x="2286000" y="1196752"/>
            <a:ext cx="6534472" cy="3816429"/>
          </a:xfrm>
          <a:prstGeom prst="rect">
            <a:avLst/>
          </a:prstGeom>
        </p:spPr>
        <p:txBody>
          <a:bodyPr wrap="square">
            <a:spAutoFit/>
          </a:bodyPr>
          <a:lstStyle/>
          <a:p>
            <a:r>
              <a:rPr lang="en-US" sz="2200" b="1" i="1" dirty="0"/>
              <a:t>1. Effects on production</a:t>
            </a:r>
          </a:p>
          <a:p>
            <a:r>
              <a:rPr lang="en-US" sz="2200" dirty="0"/>
              <a:t>In a period of falling prices, businessmen incur huge losses because prices fall faster than costs. And there will be little scope for investment.</a:t>
            </a:r>
          </a:p>
          <a:p>
            <a:r>
              <a:rPr lang="en-US" sz="2200" dirty="0"/>
              <a:t>This results in unemployment on large scale. There will be business depression. During depression, money may be cheaply available, prices of materials will be low, men will be available for work but there will be no investment, no employment, no incomes and no demand for goods.</a:t>
            </a:r>
            <a:endParaRPr lang="ru-RU" sz="2200" dirty="0"/>
          </a:p>
        </p:txBody>
      </p:sp>
      <p:pic>
        <p:nvPicPr>
          <p:cNvPr id="26626" name="Picture 2" descr="http://nstarikov.ru/wp-content/uploads/2014/0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60" y="3315111"/>
            <a:ext cx="2106640" cy="339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880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19872" y="260648"/>
            <a:ext cx="5308104" cy="504056"/>
          </a:xfrm>
        </p:spPr>
        <p:txBody>
          <a:bodyPr>
            <a:noAutofit/>
          </a:bodyPr>
          <a:lstStyle/>
          <a:p>
            <a:r>
              <a:rPr lang="en-US" sz="2500" dirty="0"/>
              <a:t>Effects of changes in prices</a:t>
            </a:r>
            <a:endParaRPr lang="ru-RU" sz="2500" dirty="0">
              <a:effectLst>
                <a:outerShdw blurRad="38100" dist="38100" dir="2700000" algn="tl">
                  <a:srgbClr val="000000">
                    <a:alpha val="43137"/>
                  </a:srgbClr>
                </a:outerShdw>
              </a:effectLst>
            </a:endParaRPr>
          </a:p>
        </p:txBody>
      </p:sp>
      <p:sp>
        <p:nvSpPr>
          <p:cNvPr id="3" name="Прямоугольник 2"/>
          <p:cNvSpPr/>
          <p:nvPr/>
        </p:nvSpPr>
        <p:spPr>
          <a:xfrm>
            <a:off x="2987824" y="1196752"/>
            <a:ext cx="5832648" cy="5170646"/>
          </a:xfrm>
          <a:prstGeom prst="rect">
            <a:avLst/>
          </a:prstGeom>
        </p:spPr>
        <p:txBody>
          <a:bodyPr wrap="square">
            <a:spAutoFit/>
          </a:bodyPr>
          <a:lstStyle/>
          <a:p>
            <a:r>
              <a:rPr lang="en-US" sz="2200" b="1" i="1" dirty="0"/>
              <a:t>2. Effects on </a:t>
            </a:r>
            <a:r>
              <a:rPr lang="en-US" sz="2200" b="1" i="1" dirty="0" smtClean="0"/>
              <a:t>Distribution</a:t>
            </a:r>
          </a:p>
          <a:p>
            <a:endParaRPr lang="en-US" sz="2200" dirty="0" smtClean="0"/>
          </a:p>
          <a:p>
            <a:r>
              <a:rPr lang="en-US" sz="2200" b="1" dirty="0" smtClean="0"/>
              <a:t>a</a:t>
            </a:r>
            <a:r>
              <a:rPr lang="en-US" sz="2200" b="1" dirty="0"/>
              <a:t>) Business </a:t>
            </a:r>
            <a:r>
              <a:rPr lang="en-US" sz="2200" b="1" dirty="0" smtClean="0"/>
              <a:t>class</a:t>
            </a:r>
            <a:r>
              <a:rPr lang="en-US" sz="2200" dirty="0" smtClean="0"/>
              <a:t>: </a:t>
            </a:r>
            <a:r>
              <a:rPr lang="en-US" sz="2200" dirty="0"/>
              <a:t>During inflation, manufacturers and businessmen make huge profits. </a:t>
            </a:r>
            <a:r>
              <a:rPr lang="en-US" sz="2200" dirty="0"/>
              <a:t>Of course, during deflation, they make losses.</a:t>
            </a:r>
          </a:p>
          <a:p>
            <a:r>
              <a:rPr lang="en-US" sz="2200" b="1" dirty="0"/>
              <a:t>b) Fixed income </a:t>
            </a:r>
            <a:r>
              <a:rPr lang="en-US" sz="2200" b="1" dirty="0" smtClean="0"/>
              <a:t>groups</a:t>
            </a:r>
            <a:r>
              <a:rPr lang="en-US" sz="2200" dirty="0" smtClean="0"/>
              <a:t>: </a:t>
            </a:r>
            <a:r>
              <a:rPr lang="en-US" sz="2200" dirty="0"/>
              <a:t>People in fixed income groups are hit hard in times of inflation. </a:t>
            </a:r>
            <a:r>
              <a:rPr lang="en-US" sz="2200" dirty="0"/>
              <a:t>The incomes of wage earners and salaried people such as teachers, clerks and judges do not increase as fast as prices. Even retired people getting pension are also affected during inflation.</a:t>
            </a:r>
          </a:p>
          <a:p>
            <a:endParaRPr lang="en-US" sz="2200" b="1" i="1" dirty="0" smtClean="0"/>
          </a:p>
          <a:p>
            <a:endParaRPr lang="ru-RU" sz="2200" dirty="0"/>
          </a:p>
        </p:txBody>
      </p:sp>
      <p:pic>
        <p:nvPicPr>
          <p:cNvPr id="27650" name="Picture 2" descr="http://j3qx.files.wordpress.com/2010/05/12530175751252505694business_thumb.jpg?w=5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5610"/>
            <a:ext cx="2963133" cy="267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383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uk-audit.ru/images/article_interes/privlechenie_investora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1891"/>
            <a:ext cx="3240360" cy="220498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275856" y="260648"/>
            <a:ext cx="5866414" cy="504056"/>
          </a:xfrm>
        </p:spPr>
        <p:txBody>
          <a:bodyPr>
            <a:noAutofit/>
          </a:bodyPr>
          <a:lstStyle/>
          <a:p>
            <a:r>
              <a:rPr lang="en-US" sz="2500" dirty="0"/>
              <a:t>Effects of changes in prices</a:t>
            </a:r>
            <a:endParaRPr lang="ru-RU" sz="2500" dirty="0">
              <a:effectLst>
                <a:outerShdw blurRad="38100" dist="38100" dir="2700000" algn="tl">
                  <a:srgbClr val="000000">
                    <a:alpha val="43137"/>
                  </a:srgbClr>
                </a:outerShdw>
              </a:effectLst>
            </a:endParaRPr>
          </a:p>
        </p:txBody>
      </p:sp>
      <p:sp>
        <p:nvSpPr>
          <p:cNvPr id="3" name="Прямоугольник 2"/>
          <p:cNvSpPr/>
          <p:nvPr/>
        </p:nvSpPr>
        <p:spPr>
          <a:xfrm>
            <a:off x="2555776" y="1196752"/>
            <a:ext cx="6264696" cy="5539978"/>
          </a:xfrm>
          <a:prstGeom prst="rect">
            <a:avLst/>
          </a:prstGeom>
        </p:spPr>
        <p:txBody>
          <a:bodyPr wrap="square">
            <a:spAutoFit/>
          </a:bodyPr>
          <a:lstStyle/>
          <a:p>
            <a:r>
              <a:rPr lang="en-US" sz="2200" b="1" i="1" dirty="0"/>
              <a:t>2. Effects on </a:t>
            </a:r>
            <a:r>
              <a:rPr lang="en-US" sz="2200" b="1" i="1" dirty="0" smtClean="0"/>
              <a:t>Distribution</a:t>
            </a:r>
          </a:p>
          <a:p>
            <a:endParaRPr lang="en-US" sz="2200" dirty="0" smtClean="0"/>
          </a:p>
          <a:p>
            <a:r>
              <a:rPr lang="en-US" sz="2400" b="1" dirty="0"/>
              <a:t>c) </a:t>
            </a:r>
            <a:r>
              <a:rPr lang="en-US" sz="2400" b="1" dirty="0" smtClean="0"/>
              <a:t>Investors</a:t>
            </a:r>
            <a:r>
              <a:rPr lang="en-US" sz="2400" dirty="0" smtClean="0"/>
              <a:t>: </a:t>
            </a:r>
            <a:r>
              <a:rPr lang="en-US" sz="2400" dirty="0"/>
              <a:t>people who have invested their money in “gilt </a:t>
            </a:r>
            <a:r>
              <a:rPr lang="en-US" sz="2400" dirty="0" smtClean="0"/>
              <a:t>edged” securities </a:t>
            </a:r>
            <a:r>
              <a:rPr lang="en-US" sz="2400" dirty="0"/>
              <a:t>(government securities) will get only fixed income. </a:t>
            </a:r>
            <a:r>
              <a:rPr lang="en-US" sz="2400" dirty="0" smtClean="0"/>
              <a:t>So their </a:t>
            </a:r>
            <a:r>
              <a:rPr lang="en-US" sz="2400" dirty="0"/>
              <a:t>position is like those in the fixed income group. But </a:t>
            </a:r>
            <a:r>
              <a:rPr lang="en-US" sz="2400" dirty="0" smtClean="0"/>
              <a:t>those who </a:t>
            </a:r>
            <a:r>
              <a:rPr lang="en-US" sz="2400" dirty="0"/>
              <a:t>have shares in companies will make profits during a period </a:t>
            </a:r>
            <a:r>
              <a:rPr lang="en-US" sz="2400" dirty="0" smtClean="0"/>
              <a:t>of rising </a:t>
            </a:r>
            <a:r>
              <a:rPr lang="en-US" sz="2400" dirty="0"/>
              <a:t>prices and lose during a period of falling prices. </a:t>
            </a:r>
            <a:endParaRPr lang="en-US" sz="2400" dirty="0" smtClean="0"/>
          </a:p>
          <a:p>
            <a:r>
              <a:rPr lang="en-US" sz="2400" b="1" dirty="0" smtClean="0"/>
              <a:t>d</a:t>
            </a:r>
            <a:r>
              <a:rPr lang="en-US" sz="2400" b="1" dirty="0"/>
              <a:t>) </a:t>
            </a:r>
            <a:r>
              <a:rPr lang="en-US" sz="2400" b="1" dirty="0" smtClean="0"/>
              <a:t>Rentiers</a:t>
            </a:r>
            <a:r>
              <a:rPr lang="en-US" sz="2400" dirty="0" smtClean="0"/>
              <a:t>: </a:t>
            </a:r>
            <a:r>
              <a:rPr lang="en-US" sz="2400" dirty="0"/>
              <a:t>Rentiers gain during deflation and lose during </a:t>
            </a:r>
            <a:r>
              <a:rPr lang="en-US" sz="2400" dirty="0" smtClean="0"/>
              <a:t>inflation. But </a:t>
            </a:r>
            <a:r>
              <a:rPr lang="en-US" sz="2400" dirty="0"/>
              <a:t>the gain during deflation is only a temporary feature.</a:t>
            </a:r>
            <a:endParaRPr lang="en-US" sz="2200" b="1" dirty="0" smtClean="0"/>
          </a:p>
          <a:p>
            <a:endParaRPr lang="ru-RU" sz="2200" dirty="0"/>
          </a:p>
        </p:txBody>
      </p:sp>
    </p:spTree>
    <p:extLst>
      <p:ext uri="{BB962C8B-B14F-4D97-AF65-F5344CB8AC3E}">
        <p14:creationId xmlns:p14="http://schemas.microsoft.com/office/powerpoint/2010/main" val="4180398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9792" y="836712"/>
            <a:ext cx="5454352" cy="3970318"/>
          </a:xfrm>
          <a:prstGeom prst="rect">
            <a:avLst/>
          </a:prstGeom>
        </p:spPr>
        <p:txBody>
          <a:bodyPr wrap="square">
            <a:spAutoFit/>
          </a:bodyPr>
          <a:lstStyle/>
          <a:p>
            <a:r>
              <a:rPr lang="en-US" sz="2800" dirty="0" smtClean="0"/>
              <a:t>The </a:t>
            </a:r>
            <a:r>
              <a:rPr lang="en-US" sz="2800" dirty="0"/>
              <a:t>most important function of money </a:t>
            </a:r>
            <a:r>
              <a:rPr lang="en-US" sz="2800" dirty="0" smtClean="0"/>
              <a:t>is that </a:t>
            </a:r>
            <a:r>
              <a:rPr lang="en-US" sz="2800" dirty="0"/>
              <a:t>it acts as medium of exchange. Money is accepted freely </a:t>
            </a:r>
            <a:r>
              <a:rPr lang="en-US" sz="2800" dirty="0" smtClean="0"/>
              <a:t>in exchange </a:t>
            </a:r>
            <a:r>
              <a:rPr lang="en-US" sz="2800" dirty="0"/>
              <a:t>for all other goods. Barter system is very inconvenient.</a:t>
            </a:r>
          </a:p>
          <a:p>
            <a:r>
              <a:rPr lang="en-US" sz="2800" dirty="0"/>
              <a:t>So the introduction of money has got over the difficulty of barter.</a:t>
            </a:r>
            <a:endParaRPr lang="ru-RU" sz="2500" dirty="0">
              <a:solidFill>
                <a:srgbClr val="FF0000"/>
              </a:solidFill>
            </a:endParaRPr>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3200" dirty="0"/>
              <a:t>1. Medium of exchange</a:t>
            </a:r>
            <a:endParaRPr lang="en-US" sz="32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pic>
        <p:nvPicPr>
          <p:cNvPr id="3074" name="Picture 2" descr="http://www.asks.ru/files/u4/merchandise_retu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0106"/>
            <a:ext cx="3131840" cy="208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321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9792" y="836712"/>
            <a:ext cx="5454352" cy="1815882"/>
          </a:xfrm>
          <a:prstGeom prst="rect">
            <a:avLst/>
          </a:prstGeom>
        </p:spPr>
        <p:txBody>
          <a:bodyPr wrap="square">
            <a:spAutoFit/>
          </a:bodyPr>
          <a:lstStyle/>
          <a:p>
            <a:r>
              <a:rPr lang="en-US" sz="2800" dirty="0"/>
              <a:t>Money acts as a common measure of value.</a:t>
            </a:r>
          </a:p>
          <a:p>
            <a:r>
              <a:rPr lang="en-US" sz="2800" dirty="0"/>
              <a:t>It is a unit of account and a standard of measurement. </a:t>
            </a:r>
            <a:endParaRPr lang="ru-RU" sz="2500" dirty="0">
              <a:solidFill>
                <a:srgbClr val="FF0000"/>
              </a:solidFill>
            </a:endParaRPr>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3200" dirty="0"/>
              <a:t>2. Measure of value</a:t>
            </a:r>
            <a:endParaRPr lang="en-US" sz="32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pic>
        <p:nvPicPr>
          <p:cNvPr id="4098" name="Picture 2" descr="http://kozlov-web.ru/wp-content/uploads/2013/06/MakingMoneyFromHome_com_4797a3a95ac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2874757"/>
            <a:ext cx="2952328" cy="396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99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9792" y="836712"/>
            <a:ext cx="5454352" cy="2246769"/>
          </a:xfrm>
          <a:prstGeom prst="rect">
            <a:avLst/>
          </a:prstGeom>
        </p:spPr>
        <p:txBody>
          <a:bodyPr wrap="square">
            <a:spAutoFit/>
          </a:bodyPr>
          <a:lstStyle/>
          <a:p>
            <a:r>
              <a:rPr lang="en-US" sz="2800" dirty="0" smtClean="0"/>
              <a:t>A </a:t>
            </a:r>
            <a:r>
              <a:rPr lang="en-US" sz="2800" dirty="0"/>
              <a:t>man who wants to store his wealth in </a:t>
            </a:r>
            <a:r>
              <a:rPr lang="en-US" sz="2800" dirty="0" smtClean="0"/>
              <a:t>some convenient </a:t>
            </a:r>
            <a:r>
              <a:rPr lang="en-US" sz="2800" dirty="0"/>
              <a:t>form will find money admirably suitable for the purpose.</a:t>
            </a:r>
          </a:p>
          <a:p>
            <a:r>
              <a:rPr lang="en-US" sz="2800" dirty="0"/>
              <a:t>It acts as a store of value. </a:t>
            </a:r>
            <a:endParaRPr lang="ru-RU" sz="2500" dirty="0">
              <a:solidFill>
                <a:srgbClr val="FF0000"/>
              </a:solidFill>
            </a:endParaRPr>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3200" dirty="0"/>
              <a:t>3. Store of value</a:t>
            </a:r>
            <a:endParaRPr lang="en-US" sz="32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pic>
        <p:nvPicPr>
          <p:cNvPr id="5122" name="Picture 2" descr="http://go3.imgsmail.ru/imgpreview?key=572d7e870b7ba848&amp;mb=imgdb_preview_18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221088"/>
            <a:ext cx="2944595" cy="23530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forbes.ru/sites/default/files/imagecache/forbes2013_530_313/main/story/RIAN_00902250.LR_.ru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717032"/>
            <a:ext cx="50482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673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9792" y="836712"/>
            <a:ext cx="5454352" cy="1815882"/>
          </a:xfrm>
          <a:prstGeom prst="rect">
            <a:avLst/>
          </a:prstGeom>
        </p:spPr>
        <p:txBody>
          <a:bodyPr wrap="square">
            <a:spAutoFit/>
          </a:bodyPr>
          <a:lstStyle/>
          <a:p>
            <a:r>
              <a:rPr lang="en-US" sz="2800" dirty="0"/>
              <a:t>Money is used as a standard for future (deferred) payments. It forms the basis for credit transactions.</a:t>
            </a:r>
            <a:endParaRPr lang="ru-RU" sz="2500" dirty="0">
              <a:solidFill>
                <a:srgbClr val="FF0000"/>
              </a:solidFill>
            </a:endParaRPr>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2800" dirty="0" smtClean="0"/>
              <a:t>4. Standard </a:t>
            </a:r>
            <a:r>
              <a:rPr lang="en-US" sz="2800" dirty="0"/>
              <a:t>of deferred payments</a:t>
            </a:r>
            <a:endParaRPr lang="en-US" sz="32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pic>
        <p:nvPicPr>
          <p:cNvPr id="6146" name="Picture 2" descr="http://www.staroruspribor.ru/files/lent_items/attaches/300/318/id269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293096"/>
            <a:ext cx="333375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go4.imgsmail.ru/imgpreview?key=69966e24e9746cf2&amp;mb=imgdb_preview_6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564904"/>
            <a:ext cx="206692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21.by/pub/news/2012/05/13382792450407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319758"/>
            <a:ext cx="3528392" cy="233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601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9792" y="836712"/>
            <a:ext cx="6192688" cy="4832092"/>
          </a:xfrm>
          <a:prstGeom prst="rect">
            <a:avLst/>
          </a:prstGeom>
        </p:spPr>
        <p:txBody>
          <a:bodyPr wrap="square">
            <a:spAutoFit/>
          </a:bodyPr>
          <a:lstStyle/>
          <a:p>
            <a:r>
              <a:rPr lang="en-US" sz="2800" dirty="0"/>
              <a:t>Money is one of the most fundamental inventions of mankind “Every branch of knowledge has its fundamental discovery. In </a:t>
            </a:r>
            <a:r>
              <a:rPr lang="en-US" sz="2800" dirty="0" smtClean="0"/>
              <a:t>mechanics</a:t>
            </a:r>
            <a:r>
              <a:rPr lang="en-US" sz="2800" dirty="0"/>
              <a:t>, it is the wheel, in science fire, in politics the vote. Similarly in economics, in the whole </a:t>
            </a:r>
            <a:r>
              <a:rPr lang="en-US" sz="2800" dirty="0" smtClean="0"/>
              <a:t>commercial </a:t>
            </a:r>
            <a:r>
              <a:rPr lang="en-US" sz="2800" dirty="0"/>
              <a:t>side of Man’s social existence, money is the essential invention on which all the rest is </a:t>
            </a:r>
            <a:r>
              <a:rPr lang="en-US" sz="2800" dirty="0" smtClean="0"/>
              <a:t>based” </a:t>
            </a:r>
            <a:r>
              <a:rPr lang="en-US" sz="2800" dirty="0"/>
              <a:t>(</a:t>
            </a:r>
            <a:r>
              <a:rPr lang="en-US" sz="2800" dirty="0" err="1"/>
              <a:t>Crowther</a:t>
            </a:r>
            <a:r>
              <a:rPr lang="en-US" sz="2800" dirty="0" smtClean="0"/>
              <a:t>).</a:t>
            </a:r>
            <a:endParaRPr lang="ru-RU" sz="2500" dirty="0">
              <a:solidFill>
                <a:srgbClr val="FF0000"/>
              </a:solidFill>
            </a:endParaRPr>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2800" dirty="0"/>
              <a:t>Importance of Money</a:t>
            </a:r>
            <a:endParaRPr lang="en-US" sz="3200" dirty="0"/>
          </a:p>
        </p:txBody>
      </p:sp>
    </p:spTree>
    <p:extLst>
      <p:ext uri="{BB962C8B-B14F-4D97-AF65-F5344CB8AC3E}">
        <p14:creationId xmlns:p14="http://schemas.microsoft.com/office/powerpoint/2010/main" val="212702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9792" y="836712"/>
            <a:ext cx="6192688" cy="3539430"/>
          </a:xfrm>
          <a:prstGeom prst="rect">
            <a:avLst/>
          </a:prstGeom>
        </p:spPr>
        <p:txBody>
          <a:bodyPr wrap="square">
            <a:spAutoFit/>
          </a:bodyPr>
          <a:lstStyle/>
          <a:p>
            <a:r>
              <a:rPr lang="en-US" sz="2800" dirty="0"/>
              <a:t>Money is indispensable in an economy whether it is capitalistic or socialistic. Price mechanism plays a vital role in capitalism. Production, distribution and consumption are influenced to a great extent by prices, and prices are measured in money.</a:t>
            </a:r>
            <a:endParaRPr lang="ru-RU" sz="2500" dirty="0">
              <a:solidFill>
                <a:srgbClr val="FF0000"/>
              </a:solidFill>
            </a:endParaRPr>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2800" dirty="0"/>
              <a:t>Importance of Money</a:t>
            </a:r>
            <a:endParaRPr lang="en-US" sz="3200" dirty="0"/>
          </a:p>
        </p:txBody>
      </p:sp>
      <p:pic>
        <p:nvPicPr>
          <p:cNvPr id="7170" name="Picture 2" descr="http://sp.bvf.ru/image/photo/32013_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22" y="4444929"/>
            <a:ext cx="3285549" cy="235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47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2134</TotalTime>
  <Words>1845</Words>
  <Application>Microsoft Office PowerPoint</Application>
  <PresentationFormat>Экран (4:3)</PresentationFormat>
  <Paragraphs>142</Paragraphs>
  <Slides>35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Эркер</vt:lpstr>
      <vt:lpstr>Презентация PowerPoint</vt:lpstr>
      <vt:lpstr>Functions of Money</vt:lpstr>
      <vt:lpstr>Functions of Money</vt:lpstr>
      <vt:lpstr>1. Medium of exchange</vt:lpstr>
      <vt:lpstr>2. Measure of value</vt:lpstr>
      <vt:lpstr>3. Store of value</vt:lpstr>
      <vt:lpstr>4. Standard of deferred payments</vt:lpstr>
      <vt:lpstr>Importance of Money</vt:lpstr>
      <vt:lpstr>Importance of Money</vt:lpstr>
      <vt:lpstr>Money Supply</vt:lpstr>
      <vt:lpstr>Money Supply</vt:lpstr>
      <vt:lpstr>Reserve Money</vt:lpstr>
      <vt:lpstr>Reserve Money</vt:lpstr>
      <vt:lpstr>Monetary Policy</vt:lpstr>
      <vt:lpstr>Instruments of Monetary Policy</vt:lpstr>
      <vt:lpstr>Instruments of Monetary Policy</vt:lpstr>
      <vt:lpstr>Instruments of Monetary Policy</vt:lpstr>
      <vt:lpstr>Instruments of Monetary Policy</vt:lpstr>
      <vt:lpstr>Instruments of Monetary Policy</vt:lpstr>
      <vt:lpstr>Instruments of Monetary Policy</vt:lpstr>
      <vt:lpstr>Selective credit controls</vt:lpstr>
      <vt:lpstr>Selective credit controls</vt:lpstr>
      <vt:lpstr>Monetary Transmission</vt:lpstr>
      <vt:lpstr>Monetary Transmission</vt:lpstr>
      <vt:lpstr>Monetary Transmission</vt:lpstr>
      <vt:lpstr>The Quantity Theory of Money and the Equation of Exchange</vt:lpstr>
      <vt:lpstr>Equation of Exchange</vt:lpstr>
      <vt:lpstr>Types of Inflation</vt:lpstr>
      <vt:lpstr>Types of Inflation</vt:lpstr>
      <vt:lpstr>Types of Inflation</vt:lpstr>
      <vt:lpstr>Deflation</vt:lpstr>
      <vt:lpstr>Effects of changes in prices</vt:lpstr>
      <vt:lpstr>Effects of changes in prices</vt:lpstr>
      <vt:lpstr>Effects of changes in prices</vt:lpstr>
      <vt:lpstr>Effects of changes in prices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economics</dc:title>
  <dc:creator>Ирина А. Скрипиль</dc:creator>
  <cp:lastModifiedBy>Ирина А. Скрипиль</cp:lastModifiedBy>
  <cp:revision>148</cp:revision>
  <cp:lastPrinted>2015-04-06T12:00:33Z</cp:lastPrinted>
  <dcterms:created xsi:type="dcterms:W3CDTF">2015-03-16T13:28:04Z</dcterms:created>
  <dcterms:modified xsi:type="dcterms:W3CDTF">2015-04-13T15:08:54Z</dcterms:modified>
</cp:coreProperties>
</file>